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5" r:id="rId5"/>
    <p:sldMasterId id="2147483657" r:id="rId6"/>
    <p:sldMasterId id="2147483659" r:id="rId7"/>
    <p:sldMasterId id="2147483661" r:id="rId8"/>
    <p:sldMasterId id="2147483663" r:id="rId9"/>
    <p:sldMasterId id="2147483665" r:id="rId10"/>
    <p:sldMasterId id="2147483667" r:id="rId11"/>
  </p:sldMasterIdLst>
  <p:notesMasterIdLst>
    <p:notesMasterId r:id="rId13"/>
  </p:notesMasterIdLst>
  <p:handoutMasterIdLst>
    <p:handoutMasterId r:id="rId68"/>
  </p:handoutMasterIdLst>
  <p:sldIdLst>
    <p:sldId id="257" r:id="rId12"/>
    <p:sldId id="274" r:id="rId14"/>
    <p:sldId id="1793" r:id="rId15"/>
    <p:sldId id="1794" r:id="rId16"/>
    <p:sldId id="1796" r:id="rId17"/>
    <p:sldId id="1795" r:id="rId18"/>
    <p:sldId id="1626" r:id="rId19"/>
    <p:sldId id="1570" r:id="rId20"/>
    <p:sldId id="1845" r:id="rId21"/>
    <p:sldId id="1571" r:id="rId22"/>
    <p:sldId id="1846" r:id="rId23"/>
    <p:sldId id="1749" r:id="rId24"/>
    <p:sldId id="1633" r:id="rId25"/>
    <p:sldId id="1575" r:id="rId26"/>
    <p:sldId id="1578" r:id="rId27"/>
    <p:sldId id="1577" r:id="rId28"/>
    <p:sldId id="1750" r:id="rId29"/>
    <p:sldId id="1579" r:id="rId30"/>
    <p:sldId id="1710" r:id="rId31"/>
    <p:sldId id="1629" r:id="rId32"/>
    <p:sldId id="1581" r:id="rId33"/>
    <p:sldId id="364" r:id="rId34"/>
    <p:sldId id="461" r:id="rId35"/>
    <p:sldId id="429" r:id="rId36"/>
    <p:sldId id="1630" r:id="rId37"/>
    <p:sldId id="1631" r:id="rId38"/>
    <p:sldId id="389" r:id="rId39"/>
    <p:sldId id="366" r:id="rId40"/>
    <p:sldId id="391" r:id="rId41"/>
    <p:sldId id="1684" r:id="rId42"/>
    <p:sldId id="463" r:id="rId43"/>
    <p:sldId id="369" r:id="rId44"/>
    <p:sldId id="497" r:id="rId45"/>
    <p:sldId id="371" r:id="rId46"/>
    <p:sldId id="393" r:id="rId47"/>
    <p:sldId id="388" r:id="rId48"/>
    <p:sldId id="374" r:id="rId49"/>
    <p:sldId id="375" r:id="rId50"/>
    <p:sldId id="395" r:id="rId51"/>
    <p:sldId id="378" r:id="rId52"/>
    <p:sldId id="390" r:id="rId53"/>
    <p:sldId id="382" r:id="rId54"/>
    <p:sldId id="1566" r:id="rId55"/>
    <p:sldId id="384" r:id="rId56"/>
    <p:sldId id="385" r:id="rId57"/>
    <p:sldId id="1583" r:id="rId58"/>
    <p:sldId id="1568" r:id="rId59"/>
    <p:sldId id="343" r:id="rId60"/>
    <p:sldId id="513" r:id="rId61"/>
    <p:sldId id="1563" r:id="rId62"/>
    <p:sldId id="1565" r:id="rId63"/>
    <p:sldId id="506" r:id="rId64"/>
    <p:sldId id="1567" r:id="rId65"/>
    <p:sldId id="1569" r:id="rId66"/>
    <p:sldId id="331" r:id="rId67"/>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1pPr>
    <a:lvl2pPr marL="457200" lvl="1"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5pPr>
    <a:lvl6pPr marL="2286000" lvl="5"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6pPr>
    <a:lvl7pPr marL="2743200" lvl="6"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7pPr>
    <a:lvl8pPr marL="3200400" lvl="7"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8pPr>
    <a:lvl9pPr marL="3657600" lvl="8"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张凌远" initials="张"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00"/>
    <a:srgbClr val="5D2884"/>
    <a:srgbClr val="005EA4"/>
    <a:srgbClr val="96CE9E"/>
    <a:srgbClr val="004960"/>
    <a:srgbClr val="FFBB99"/>
    <a:srgbClr val="D7E1C1"/>
    <a:srgbClr val="FFCC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3"/>
    <p:restoredTop sz="94743"/>
  </p:normalViewPr>
  <p:slideViewPr>
    <p:cSldViewPr snapToGrid="0" showGuides="1">
      <p:cViewPr varScale="1">
        <p:scale>
          <a:sx n="89" d="100"/>
          <a:sy n="89" d="100"/>
        </p:scale>
        <p:origin x="972" y="96"/>
      </p:cViewPr>
      <p:guideLst>
        <p:guide orient="horz" pos="2173"/>
        <p:guide pos="2880"/>
      </p:guideLst>
    </p:cSldViewPr>
  </p:slideViewPr>
  <p:outlineViewPr>
    <p:cViewPr>
      <p:scale>
        <a:sx n="33" d="100"/>
        <a:sy n="33" d="100"/>
      </p:scale>
      <p:origin x="0" y="3618"/>
    </p:cViewPr>
  </p:outlineViewPr>
  <p:notesTextViewPr>
    <p:cViewPr>
      <p:scale>
        <a:sx n="100" d="100"/>
        <a:sy n="100" d="100"/>
      </p:scale>
      <p:origin x="0" y="0"/>
    </p:cViewPr>
  </p:notesTextViewPr>
  <p:sorterViewPr showFormatting="0">
    <p:cViewPr>
      <p:scale>
        <a:sx n="80" d="100"/>
        <a:sy n="80" d="100"/>
      </p:scale>
      <p:origin x="0" y="0"/>
    </p:cViewPr>
  </p:sorterViewPr>
  <p:gridSpacing cx="76198" cy="7619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2" Type="http://schemas.openxmlformats.org/officeDocument/2006/relationships/commentAuthors" Target="commentAuthors.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Master" Target="slideMasters/slideMaster6.xml"/><Relationship Id="rId69" Type="http://schemas.openxmlformats.org/officeDocument/2006/relationships/presProps" Target="presProps.xml"/><Relationship Id="rId68" Type="http://schemas.openxmlformats.org/officeDocument/2006/relationships/handoutMaster" Target="handoutMasters/handoutMaster1.xml"/><Relationship Id="rId67" Type="http://schemas.openxmlformats.org/officeDocument/2006/relationships/slide" Target="slides/slide55.xml"/><Relationship Id="rId66" Type="http://schemas.openxmlformats.org/officeDocument/2006/relationships/slide" Target="slides/slide54.xml"/><Relationship Id="rId65" Type="http://schemas.openxmlformats.org/officeDocument/2006/relationships/slide" Target="slides/slide53.xml"/><Relationship Id="rId64" Type="http://schemas.openxmlformats.org/officeDocument/2006/relationships/slide" Target="slides/slide52.xml"/><Relationship Id="rId63" Type="http://schemas.openxmlformats.org/officeDocument/2006/relationships/slide" Target="slides/slide51.xml"/><Relationship Id="rId62" Type="http://schemas.openxmlformats.org/officeDocument/2006/relationships/slide" Target="slides/slide50.xml"/><Relationship Id="rId61" Type="http://schemas.openxmlformats.org/officeDocument/2006/relationships/slide" Target="slides/slide49.xml"/><Relationship Id="rId60" Type="http://schemas.openxmlformats.org/officeDocument/2006/relationships/slide" Target="slides/slide48.xml"/><Relationship Id="rId6" Type="http://schemas.openxmlformats.org/officeDocument/2006/relationships/slideMaster" Target="slideMasters/slideMaster5.xml"/><Relationship Id="rId59" Type="http://schemas.openxmlformats.org/officeDocument/2006/relationships/slide" Target="slides/slide47.xml"/><Relationship Id="rId58" Type="http://schemas.openxmlformats.org/officeDocument/2006/relationships/slide" Target="slides/slide46.xml"/><Relationship Id="rId57" Type="http://schemas.openxmlformats.org/officeDocument/2006/relationships/slide" Target="slides/slide45.xml"/><Relationship Id="rId56" Type="http://schemas.openxmlformats.org/officeDocument/2006/relationships/slide" Target="slides/slide44.xml"/><Relationship Id="rId55" Type="http://schemas.openxmlformats.org/officeDocument/2006/relationships/slide" Target="slides/slide43.xml"/><Relationship Id="rId54" Type="http://schemas.openxmlformats.org/officeDocument/2006/relationships/slide" Target="slides/slide42.xml"/><Relationship Id="rId53" Type="http://schemas.openxmlformats.org/officeDocument/2006/relationships/slide" Target="slides/slide41.xml"/><Relationship Id="rId52" Type="http://schemas.openxmlformats.org/officeDocument/2006/relationships/slide" Target="slides/slide40.xml"/><Relationship Id="rId51" Type="http://schemas.openxmlformats.org/officeDocument/2006/relationships/slide" Target="slides/slide39.xml"/><Relationship Id="rId50" Type="http://schemas.openxmlformats.org/officeDocument/2006/relationships/slide" Target="slides/slide38.xml"/><Relationship Id="rId5" Type="http://schemas.openxmlformats.org/officeDocument/2006/relationships/slideMaster" Target="slideMasters/slideMaster4.xml"/><Relationship Id="rId49" Type="http://schemas.openxmlformats.org/officeDocument/2006/relationships/slide" Target="slides/slide37.xml"/><Relationship Id="rId48" Type="http://schemas.openxmlformats.org/officeDocument/2006/relationships/slide" Target="slides/slide36.xml"/><Relationship Id="rId47" Type="http://schemas.openxmlformats.org/officeDocument/2006/relationships/slide" Target="slides/slide35.xml"/><Relationship Id="rId46" Type="http://schemas.openxmlformats.org/officeDocument/2006/relationships/slide" Target="slides/slide34.xml"/><Relationship Id="rId45" Type="http://schemas.openxmlformats.org/officeDocument/2006/relationships/slide" Target="slides/slide33.xml"/><Relationship Id="rId44" Type="http://schemas.openxmlformats.org/officeDocument/2006/relationships/slide" Target="slides/slide32.xml"/><Relationship Id="rId43" Type="http://schemas.openxmlformats.org/officeDocument/2006/relationships/slide" Target="slides/slide31.xml"/><Relationship Id="rId42" Type="http://schemas.openxmlformats.org/officeDocument/2006/relationships/slide" Target="slides/slide30.xml"/><Relationship Id="rId41" Type="http://schemas.openxmlformats.org/officeDocument/2006/relationships/slide" Target="slides/slide29.xml"/><Relationship Id="rId40" Type="http://schemas.openxmlformats.org/officeDocument/2006/relationships/slide" Target="slides/slide28.xml"/><Relationship Id="rId4" Type="http://schemas.openxmlformats.org/officeDocument/2006/relationships/slideMaster" Target="slideMasters/slideMaster3.xml"/><Relationship Id="rId39" Type="http://schemas.openxmlformats.org/officeDocument/2006/relationships/slide" Target="slides/slide27.xml"/><Relationship Id="rId38" Type="http://schemas.openxmlformats.org/officeDocument/2006/relationships/slide" Target="slides/slide26.xml"/><Relationship Id="rId37" Type="http://schemas.openxmlformats.org/officeDocument/2006/relationships/slide" Target="slides/slide25.xml"/><Relationship Id="rId36" Type="http://schemas.openxmlformats.org/officeDocument/2006/relationships/slide" Target="slides/slide24.xml"/><Relationship Id="rId35" Type="http://schemas.openxmlformats.org/officeDocument/2006/relationships/slide" Target="slides/slide23.xml"/><Relationship Id="rId34" Type="http://schemas.openxmlformats.org/officeDocument/2006/relationships/slide" Target="slides/slide22.xml"/><Relationship Id="rId33" Type="http://schemas.openxmlformats.org/officeDocument/2006/relationships/slide" Target="slides/slide21.xml"/><Relationship Id="rId32" Type="http://schemas.openxmlformats.org/officeDocument/2006/relationships/slide" Target="slides/slide20.xml"/><Relationship Id="rId31" Type="http://schemas.openxmlformats.org/officeDocument/2006/relationships/slide" Target="slides/slide19.xml"/><Relationship Id="rId30" Type="http://schemas.openxmlformats.org/officeDocument/2006/relationships/slide" Target="slides/slide18.xml"/><Relationship Id="rId3" Type="http://schemas.openxmlformats.org/officeDocument/2006/relationships/slideMaster" Target="slideMasters/slideMaster2.xml"/><Relationship Id="rId29" Type="http://schemas.openxmlformats.org/officeDocument/2006/relationships/slide" Target="slides/slide17.xml"/><Relationship Id="rId28" Type="http://schemas.openxmlformats.org/officeDocument/2006/relationships/slide" Target="slides/slide16.xml"/><Relationship Id="rId27" Type="http://schemas.openxmlformats.org/officeDocument/2006/relationships/slide" Target="slides/slide15.xml"/><Relationship Id="rId26" Type="http://schemas.openxmlformats.org/officeDocument/2006/relationships/slide" Target="slides/slide14.xml"/><Relationship Id="rId25" Type="http://schemas.openxmlformats.org/officeDocument/2006/relationships/slide" Target="slides/slide13.xml"/><Relationship Id="rId24" Type="http://schemas.openxmlformats.org/officeDocument/2006/relationships/slide" Target="slides/slide12.xml"/><Relationship Id="rId23" Type="http://schemas.openxmlformats.org/officeDocument/2006/relationships/slide" Target="slides/slide11.xml"/><Relationship Id="rId22" Type="http://schemas.openxmlformats.org/officeDocument/2006/relationships/slide" Target="slides/slide10.xml"/><Relationship Id="rId21" Type="http://schemas.openxmlformats.org/officeDocument/2006/relationships/slide" Target="slides/slide9.xml"/><Relationship Id="rId20" Type="http://schemas.openxmlformats.org/officeDocument/2006/relationships/slide" Target="slides/slide8.xml"/><Relationship Id="rId2" Type="http://schemas.openxmlformats.org/officeDocument/2006/relationships/theme" Target="theme/theme1.xml"/><Relationship Id="rId19" Type="http://schemas.openxmlformats.org/officeDocument/2006/relationships/slide" Target="slides/slide7.xml"/><Relationship Id="rId18" Type="http://schemas.openxmlformats.org/officeDocument/2006/relationships/slide" Target="slides/slide6.xml"/><Relationship Id="rId17" Type="http://schemas.openxmlformats.org/officeDocument/2006/relationships/slide" Target="slides/slide5.xml"/><Relationship Id="rId16" Type="http://schemas.openxmlformats.org/officeDocument/2006/relationships/slide" Target="slides/slide4.xml"/><Relationship Id="rId15" Type="http://schemas.openxmlformats.org/officeDocument/2006/relationships/slide" Target="slides/slide3.xml"/><Relationship Id="rId14" Type="http://schemas.openxmlformats.org/officeDocument/2006/relationships/slide" Target="slides/slide2.xml"/><Relationship Id="rId13" Type="http://schemas.openxmlformats.org/officeDocument/2006/relationships/notesMaster" Target="notesMasters/notesMaster1.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176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01763"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01764"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01765"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725AEE27-987A-4F95-B8BF-D7F820FA4FEB}"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22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2227"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16388" name="Rectangle 4"/>
          <p:cNvSpPr>
            <a:spLocks noGrp="1" noRot="1" noChangeAspect="1" noTextEdit="1"/>
          </p:cNvSpPr>
          <p:nvPr>
            <p:ph type="sldImg"/>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52229"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Click to edit Master text styles</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Second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Third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Fourth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t>Fifth level</a:t>
            </a: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2230"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buFontTx/>
              <a:buNone/>
              <a:defRPr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
        <p:nvSpPr>
          <p:cNvPr id="52231"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spcBef>
                <a:spcPct val="0"/>
              </a:spcBef>
              <a:buFontTx/>
              <a:buNone/>
              <a:defRPr sz="1200"/>
            </a:lvl1pPr>
          </a:lstStyle>
          <a:p>
            <a:pPr marL="0" marR="0" lvl="0" indent="0" algn="r" defTabSz="914400" rtl="0" eaLnBrk="1" fontAlgn="base" latinLnBrk="0" hangingPunct="1">
              <a:lnSpc>
                <a:spcPct val="100000"/>
              </a:lnSpc>
              <a:spcBef>
                <a:spcPct val="0"/>
              </a:spcBef>
              <a:spcAft>
                <a:spcPct val="0"/>
              </a:spcAft>
              <a:buClrTx/>
              <a:buSzTx/>
              <a:buFontTx/>
              <a:buNone/>
              <a:defRPr/>
            </a:pPr>
            <a:fld id="{4124D564-567D-49B5-A6CD-331E81A4D5B9}" type="slidenum">
              <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rPr>
            </a:fld>
            <a:endParaRPr kumimoji="0" lang="en-US" altLang="zh-CN" sz="1200" b="0" i="0" u="none" strike="noStrike" kern="1200" cap="none" spc="0" normalizeH="0" baseline="0" noProof="0">
              <a:ln>
                <a:noFill/>
              </a:ln>
              <a:solidFill>
                <a:schemeClr val="tx1"/>
              </a:solidFill>
              <a:effectLst/>
              <a:uLnTx/>
              <a:uFillTx/>
              <a:latin typeface="Arial" panose="020B0604020202020204" pitchFamily="34" charset="0"/>
              <a:ea typeface="+mn-ea"/>
              <a:cs typeface="+mn-cs"/>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p:sp>
      <p:sp>
        <p:nvSpPr>
          <p:cNvPr id="19459"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19460"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p:sp>
      <p:sp>
        <p:nvSpPr>
          <p:cNvPr id="21507"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1508"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p:sp>
      <p:sp>
        <p:nvSpPr>
          <p:cNvPr id="23555"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2355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378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p:sp>
      <p:sp>
        <p:nvSpPr>
          <p:cNvPr id="37891"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37892"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p:sp>
      <p:sp>
        <p:nvSpPr>
          <p:cNvPr id="66563" name="Notes Placeholder 2"/>
          <p:cNvSpPr>
            <a:spLocks noGrp="1"/>
          </p:cNvSpPr>
          <p:nvPr>
            <p:ph type="body"/>
          </p:nvPr>
        </p:nvSpPr>
        <p:spPr/>
        <p:txBody>
          <a:bodyPr wrap="square" lIns="91440" tIns="45720" rIns="91440" bIns="45720" anchor="t"/>
          <a:lstStyle/>
          <a:p>
            <a:pPr lvl="0"/>
            <a:endParaRPr lang="zh-CN" altLang="zh-CN" dirty="0">
              <a:ea typeface="宋体" panose="02010600030101010101" pitchFamily="2" charset="-122"/>
            </a:endParaRPr>
          </a:p>
        </p:txBody>
      </p:sp>
      <p:sp>
        <p:nvSpPr>
          <p:cNvPr id="66564" name="Slide Number Placeholder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ea typeface="宋体" panose="02010600030101010101" pitchFamily="2" charset="-122"/>
              </a:rPr>
            </a:fld>
            <a:endParaRPr lang="en-US" altLang="zh-CN" dirty="0">
              <a:ea typeface="宋体" panose="02010600030101010101"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p:sp>
      <p:sp>
        <p:nvSpPr>
          <p:cNvPr id="74755"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7475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p:sp>
      <p:sp>
        <p:nvSpPr>
          <p:cNvPr id="84995" name="备注占位符 2"/>
          <p:cNvSpPr>
            <a:spLocks noGrp="1"/>
          </p:cNvSpPr>
          <p:nvPr>
            <p:ph type="body"/>
          </p:nvPr>
        </p:nvSpPr>
        <p:spPr/>
        <p:txBody>
          <a:bodyPr wrap="square" lIns="91440" tIns="45720" rIns="91440" bIns="45720" anchor="t"/>
          <a:lstStyle/>
          <a:p>
            <a:pPr lvl="0" eaLnBrk="1" hangingPunct="1"/>
            <a:endParaRPr lang="zh-CN" altLang="en-US" dirty="0">
              <a:ea typeface="宋体" panose="02010600030101010101" pitchFamily="2" charset="-122"/>
            </a:endParaRPr>
          </a:p>
        </p:txBody>
      </p:sp>
      <p:sp>
        <p:nvSpPr>
          <p:cNvPr id="84996" name="灯片编号占位符 3"/>
          <p:cNvSpPr txBox="1">
            <a:spLocks noGrp="1"/>
          </p:cNvSpPr>
          <p:nvPr>
            <p:ph type="sldNum" sz="quarter"/>
          </p:nvPr>
        </p:nvSpPr>
        <p:spPr>
          <a:xfrm>
            <a:off x="3884613" y="8685213"/>
            <a:ext cx="2971800" cy="457200"/>
          </a:xfrm>
          <a:prstGeom prst="rect">
            <a:avLst/>
          </a:prstGeom>
          <a:noFill/>
          <a:ln w="9525">
            <a:noFill/>
          </a:ln>
        </p:spPr>
        <p:txBody>
          <a:bodyPr anchor="b"/>
          <a:lstStyle/>
          <a:p>
            <a:pPr lvl="0" algn="r" eaLnBrk="1" hangingPunct="1">
              <a:spcBef>
                <a:spcPct val="0"/>
              </a:spcBef>
            </a:pPr>
            <a:fld id="{9A0DB2DC-4C9A-4742-B13C-FB6460FD3503}" type="slidenum">
              <a:rPr lang="en-US" altLang="zh-CN" dirty="0">
                <a:latin typeface="Calibri" panose="020F0502020204030204" pitchFamily="34" charset="0"/>
                <a:ea typeface="宋体" panose="02010600030101010101" pitchFamily="2" charset="-122"/>
                <a:sym typeface="+mn-ea"/>
              </a:rPr>
            </a:fld>
            <a:endParaRPr lang="en-US" altLang="zh-CN" dirty="0">
              <a:latin typeface="Calibri" panose="020F0502020204030204" pitchFamily="34" charset="0"/>
              <a:ea typeface="宋体" panose="02010600030101010101" pitchFamily="2" charset="-122"/>
              <a:sym typeface="+mn-ea"/>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0">
          <a:blip r:embed="rId2"/>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noProof="1"/>
              <a:t>Click to edit Master title style</a:t>
            </a:r>
            <a:endParaRPr lang="en-US" noProof="1"/>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noProof="1"/>
              <a:t>Click to edit Master subtitle style</a:t>
            </a:r>
            <a:endParaRPr lang="en-US" noProof="1"/>
          </a:p>
        </p:txBody>
      </p:sp>
      <p:sp>
        <p:nvSpPr>
          <p:cNvPr id="8" name="Slide Number Placeholder 3"/>
          <p:cNvSpPr>
            <a:spLocks noGrp="1"/>
          </p:cNvSpPr>
          <p:nvPr>
            <p:ph type="sldNum" sz="quarter" idx="4"/>
          </p:nvPr>
        </p:nvSpPr>
        <p:spPr>
          <a:xfrm>
            <a:off x="8521700" y="6484938"/>
            <a:ext cx="622300" cy="409575"/>
          </a:xfrm>
          <a:prstGeom prst="rect">
            <a:avLst/>
          </a:prstGeom>
          <a:blipFill>
            <a:blip r:embed="rId3"/>
            <a:stretch>
              <a:fillRect/>
            </a:stretch>
          </a:blipFill>
        </p:spPr>
        <p:txBody>
          <a:bodyPr vert="horz" wrap="square" lIns="91440" tIns="45720" rIns="91440" bIns="45720" numCol="1" anchor="ctr" anchorCtr="0" compatLnSpc="1"/>
          <a:lstStyle>
            <a:lvl1pPr>
              <a:defRPr/>
            </a:lvl1pPr>
          </a:lstStyle>
          <a:p>
            <a:pPr marL="0" marR="0" lvl="0" indent="0" algn="r" defTabSz="914400" rtl="0" eaLnBrk="1" fontAlgn="base" latinLnBrk="0" hangingPunct="1">
              <a:lnSpc>
                <a:spcPct val="100000"/>
              </a:lnSpc>
              <a:spcBef>
                <a:spcPct val="20000"/>
              </a:spcBef>
              <a:spcAft>
                <a:spcPct val="0"/>
              </a:spcAft>
              <a:buClrTx/>
              <a:buSzTx/>
              <a:buFontTx/>
              <a:buNone/>
              <a:defRPr/>
            </a:pPr>
            <a:fld id="{606632AB-60EE-4AD6-9D4E-B2E3252AE7C8}" type="slidenum">
              <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sp>
        <p:nvSpPr>
          <p:cNvPr id="9" name="Footer Placeholder 4"/>
          <p:cNvSpPr>
            <a:spLocks noGrp="1"/>
          </p:cNvSpPr>
          <p:nvPr>
            <p:ph type="ftr" sz="quarter" idx="3"/>
          </p:nvPr>
        </p:nvSpPr>
        <p:spPr>
          <a:xfrm>
            <a:off x="0" y="6484938"/>
            <a:ext cx="8540750" cy="406400"/>
          </a:xfrm>
          <a:prstGeom prst="rect">
            <a:avLst/>
          </a:prstGeom>
          <a:blipFill>
            <a:blip r:embed="rId3"/>
            <a:stretch>
              <a:fillRect/>
            </a:stretch>
          </a:blipFill>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altLang="zh-CN" sz="11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showMasterPhAnim="0" showMasterSp="0">
  <p:cSld name="Title and Content">
    <p:bg>
      <p:bgPr>
        <a:solidFill>
          <a:schemeClr val="bg1"/>
        </a:solidFill>
        <a:effectLst/>
      </p:bgPr>
    </p:bg>
    <p:spTree>
      <p:nvGrpSpPr>
        <p:cNvPr id="1" name=""/>
        <p:cNvGrpSpPr/>
        <p:nvPr/>
      </p:nvGrpSpPr>
      <p:grpSpPr>
        <a:xfrm>
          <a:off x="0" y="0"/>
          <a:ext cx="0" cy="0"/>
          <a:chOff x="0" y="0"/>
          <a:chExt cx="0" cy="0"/>
        </a:xfrm>
      </p:grpSpPr>
      <p:sp>
        <p:nvSpPr>
          <p:cNvPr id="15362"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5363" name="Picture 7" descr="C:\Users\Andreea\Desktop\Mankiw 7e\pics plus\ch1.png"/>
          <p:cNvPicPr>
            <a:picLocks noChangeAspect="1"/>
          </p:cNvPicPr>
          <p:nvPr userDrawn="1"/>
        </p:nvPicPr>
        <p:blipFill>
          <a:blip r:embed="rId2"/>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endParaRPr lang="en-US" noProof="1"/>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A3B10C1-600B-4A07-8335-52CB4ECD4A9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showMasterPhAnim="0" showMasterSp="0">
  <p:cSld name="Title and Content">
    <p:bg>
      <p:bgPr>
        <a:solidFill>
          <a:schemeClr val="bg1"/>
        </a:solidFill>
        <a:effectLst/>
      </p:bgPr>
    </p:bg>
    <p:spTree>
      <p:nvGrpSpPr>
        <p:cNvPr id="1" name=""/>
        <p:cNvGrpSpPr/>
        <p:nvPr/>
      </p:nvGrpSpPr>
      <p:grpSpPr>
        <a:xfrm>
          <a:off x="0" y="0"/>
          <a:ext cx="0" cy="0"/>
          <a:chOff x="0" y="0"/>
          <a:chExt cx="0" cy="0"/>
        </a:xfrm>
      </p:grpSpPr>
      <p:sp>
        <p:nvSpPr>
          <p:cNvPr id="12290"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2291" name="Picture 7" descr="C:\Users\Andreea\Desktop\Mankiw 7e\pics plus\ch1.png"/>
          <p:cNvPicPr>
            <a:picLocks noChangeAspect="1"/>
          </p:cNvPicPr>
          <p:nvPr userDrawn="1"/>
        </p:nvPicPr>
        <p:blipFill>
          <a:blip r:embed="rId2"/>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endParaRPr lang="en-US" noProof="1"/>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showMasterPhAnim="0" showMasterSp="0">
  <p:cSld name="空白">
    <p:bg>
      <p:bgPr>
        <a:solidFill>
          <a:schemeClr val="bg1"/>
        </a:solidFill>
        <a:effectLst/>
      </p:bgPr>
    </p:bg>
    <p:spTree>
      <p:nvGrpSpPr>
        <p:cNvPr id="1" name=""/>
        <p:cNvGrpSpPr/>
        <p:nvPr/>
      </p:nvGrpSpPr>
      <p:grpSpPr>
        <a:xfrm>
          <a:off x="0" y="0"/>
          <a:ext cx="0" cy="0"/>
          <a:chOff x="0" y="0"/>
          <a:chExt cx="0" cy="0"/>
        </a:xfrm>
      </p:grpSpPr>
      <p:sp>
        <p:nvSpPr>
          <p:cNvPr id="13314"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3315" name="Picture 7" descr="C:\Users\Andreea\Desktop\Mankiw 7e\pics plus\ch1.png"/>
          <p:cNvPicPr>
            <a:picLocks noChangeAspect="1"/>
          </p:cNvPicPr>
          <p:nvPr userDrawn="1"/>
        </p:nvPicPr>
        <p:blipFill>
          <a:blip r:embed="rId2"/>
          <a:stretch>
            <a:fillRect/>
          </a:stretch>
        </p:blipFill>
        <p:spPr>
          <a:xfrm>
            <a:off x="0" y="0"/>
            <a:ext cx="1450975" cy="968375"/>
          </a:xfrm>
          <a:prstGeom prst="rect">
            <a:avLst/>
          </a:prstGeom>
          <a:noFill/>
          <a:ln w="9525">
            <a:noFill/>
          </a:ln>
        </p:spPr>
      </p:pic>
      <p:sp>
        <p:nvSpPr>
          <p:cNvPr id="10" name="灯片编号占位符 3"/>
          <p:cNvSpPr>
            <a:spLocks noGrp="1"/>
          </p:cNvSpPr>
          <p:nvPr>
            <p:ph type="sldNum" sz="quarter" idx="4"/>
          </p:nvPr>
        </p:nvSpPr>
        <p:spPr bwMode="auto">
          <a:xfrm>
            <a:off x="7015163" y="6483350"/>
            <a:ext cx="2133600" cy="366713"/>
          </a:xfrm>
          <a:prstGeom prst="rect">
            <a:avLst/>
          </a:prstGeom>
          <a:ln w="19050">
            <a:solidFill>
              <a:srgbClr val="005EA4"/>
            </a:solidFill>
            <a:prstDash val="sysDot"/>
            <a:bevel/>
          </a:ln>
        </p:spPr>
        <p:txBody>
          <a:bodyPr vert="horz" wrap="square" lIns="91440" tIns="45720" rIns="91440" bIns="45720" numCol="1" anchor="t" anchorCtr="0" compatLnSpc="1"/>
          <a:lstStyle>
            <a:lvl1pPr eaLnBrk="1" hangingPunct="1">
              <a:defRPr noProof="1"/>
            </a:lvl1p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页脚占位符 1"/>
          <p:cNvSpPr>
            <a:spLocks noGrp="1"/>
          </p:cNvSpPr>
          <p:nvPr>
            <p:ph type="ftr" sz="quarter" idx="3"/>
          </p:nvPr>
        </p:nvSpPr>
        <p:spPr>
          <a:xfrm>
            <a:off x="0" y="6492875"/>
            <a:ext cx="8605838"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transition/>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6" name="Rectangle 11"/>
          <p:cNvSpPr>
            <a:spLocks noChangeArrowheads="1"/>
          </p:cNvSpPr>
          <p:nvPr/>
        </p:nvSpPr>
        <p:spPr bwMode="auto">
          <a:xfrm>
            <a:off x="311150" y="5310188"/>
            <a:ext cx="3581400" cy="858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0" marR="0" lvl="0" indent="0" algn="ctr" defTabSz="914400" rtl="0" eaLnBrk="1" fontAlgn="base" latinLnBrk="0" hangingPunct="1">
              <a:lnSpc>
                <a:spcPct val="80000"/>
              </a:lnSpc>
              <a:spcBef>
                <a:spcPct val="2000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PowerPoint Slides prepared by: </a:t>
            </a:r>
            <a:endPar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Andreea CHIRITESCU</a:t>
            </a:r>
            <a:endPar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endParaRPr>
          </a:p>
          <a:p>
            <a:pPr marL="0" marR="0" lvl="0" indent="0" algn="ctr" defTabSz="914400" rtl="0" eaLnBrk="1" fontAlgn="base" latinLnBrk="0" hangingPunct="1">
              <a:lnSpc>
                <a:spcPct val="80000"/>
              </a:lnSpc>
              <a:spcBef>
                <a:spcPct val="20000"/>
              </a:spcBef>
              <a:spcAft>
                <a:spcPct val="0"/>
              </a:spcAft>
              <a:buClrTx/>
              <a:buSzTx/>
              <a:buFontTx/>
              <a:buNone/>
              <a:defRPr/>
            </a:pPr>
            <a:r>
              <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Eastern Illinois University</a:t>
            </a:r>
            <a:endParaRPr kumimoji="0" lang="en-US" altLang="zh-CN" sz="16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endParaRPr>
          </a:p>
        </p:txBody>
      </p:sp>
      <p:sp>
        <p:nvSpPr>
          <p:cNvPr id="7" name="TextBox 6"/>
          <p:cNvSpPr txBox="1">
            <a:spLocks noChangeArrowheads="1"/>
          </p:cNvSpPr>
          <p:nvPr/>
        </p:nvSpPr>
        <p:spPr bwMode="auto">
          <a:xfrm>
            <a:off x="311150" y="369888"/>
            <a:ext cx="2176463" cy="1323975"/>
          </a:xfrm>
          <a:prstGeom prst="rect">
            <a:avLst/>
          </a:prstGeom>
          <a:noFill/>
          <a:ln w="57150">
            <a:solidFill>
              <a:srgbClr val="005EA4"/>
            </a:solidFill>
            <a:prstDash val="sysDot"/>
            <a:bevel/>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400">
                <a:solidFill>
                  <a:schemeClr val="tx1"/>
                </a:solidFill>
                <a:latin typeface="Arial" panose="020B0604020202020204" pitchFamily="34" charset="0"/>
              </a:defRPr>
            </a:lvl1pPr>
            <a:lvl2pPr marL="742950" indent="-285750" eaLnBrk="0" hangingPunct="0">
              <a:defRPr sz="3400">
                <a:solidFill>
                  <a:schemeClr val="tx1"/>
                </a:solidFill>
                <a:latin typeface="Arial" panose="020B0604020202020204" pitchFamily="34" charset="0"/>
              </a:defRPr>
            </a:lvl2pPr>
            <a:lvl3pPr marL="1143000" indent="-228600" eaLnBrk="0" hangingPunct="0">
              <a:defRPr sz="3400">
                <a:solidFill>
                  <a:schemeClr val="tx1"/>
                </a:solidFill>
                <a:latin typeface="Arial" panose="020B0604020202020204" pitchFamily="34" charset="0"/>
              </a:defRPr>
            </a:lvl3pPr>
            <a:lvl4pPr marL="1600200" indent="-228600" eaLnBrk="0" hangingPunct="0">
              <a:defRPr sz="3400">
                <a:solidFill>
                  <a:schemeClr val="tx1"/>
                </a:solidFill>
                <a:latin typeface="Arial" panose="020B0604020202020204" pitchFamily="34" charset="0"/>
              </a:defRPr>
            </a:lvl4pPr>
            <a:lvl5pPr marL="2057400" indent="-228600" eaLnBrk="0" hangingPunct="0">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0" marR="0" lvl="0" indent="0" algn="ctr" defTabSz="914400" rtl="0" eaLnBrk="1" fontAlgn="base" latinLnBrk="0" hangingPunct="1">
              <a:lnSpc>
                <a:spcPct val="100000"/>
              </a:lnSpc>
              <a:spcBef>
                <a:spcPct val="20000"/>
              </a:spcBef>
              <a:spcAft>
                <a:spcPct val="0"/>
              </a:spcAft>
              <a:buClrTx/>
              <a:buSzTx/>
              <a:buFontTx/>
              <a:buNone/>
              <a:defRPr/>
            </a:pPr>
            <a:r>
              <a:rPr kumimoji="0" lang="en-US" sz="8000" b="1" i="0" u="none" strike="noStrike" kern="1200" cap="none" spc="0" normalizeH="0" baseline="0" noProof="0">
                <a:ln>
                  <a:noFill/>
                </a:ln>
                <a:solidFill>
                  <a:schemeClr val="tx1"/>
                </a:solidFill>
                <a:effectLst/>
                <a:uLnTx/>
                <a:uFillTx/>
                <a:latin typeface="Arial Black" panose="020B0A04020102020204" pitchFamily="34" charset="0"/>
                <a:ea typeface="Gungsuh" pitchFamily="18" charset="-127"/>
                <a:cs typeface="Estrangelo Edessa" pitchFamily="66" charset="0"/>
                <a:sym typeface="+mn-ea"/>
              </a:rPr>
              <a:t>1</a:t>
            </a:r>
            <a:endParaRPr kumimoji="0" lang="en-US" sz="8000" b="1" i="0" u="none" strike="noStrike" kern="1200" cap="none" spc="0" normalizeH="0" baseline="0" noProof="0">
              <a:ln>
                <a:noFill/>
              </a:ln>
              <a:solidFill>
                <a:schemeClr val="tx1"/>
              </a:solidFill>
              <a:effectLst/>
              <a:uLnTx/>
              <a:uFillTx/>
              <a:latin typeface="Arial Black" panose="020B0A04020102020204" pitchFamily="34" charset="0"/>
              <a:ea typeface="Gungsuh" pitchFamily="18" charset="-127"/>
              <a:cs typeface="Estrangelo Edessa" pitchFamily="66" charset="0"/>
              <a:sym typeface="+mn-ea"/>
            </a:endParaRPr>
          </a:p>
        </p:txBody>
      </p:sp>
      <p:pic>
        <p:nvPicPr>
          <p:cNvPr id="11268" name="Picture 7" descr="C:\Users\Andreea\Desktop\Mankiw 7e\pics plus\ch1.png"/>
          <p:cNvPicPr>
            <a:picLocks noChangeAspect="1"/>
          </p:cNvPicPr>
          <p:nvPr userDrawn="1"/>
        </p:nvPicPr>
        <p:blipFill>
          <a:blip r:embed="rId2"/>
          <a:stretch>
            <a:fillRect/>
          </a:stretch>
        </p:blipFill>
        <p:spPr>
          <a:xfrm>
            <a:off x="4722813" y="3589338"/>
            <a:ext cx="4230687" cy="2824162"/>
          </a:xfrm>
          <a:prstGeom prst="rect">
            <a:avLst/>
          </a:prstGeom>
          <a:noFill/>
          <a:ln w="9525">
            <a:noFill/>
          </a:ln>
        </p:spPr>
      </p:pic>
      <p:sp>
        <p:nvSpPr>
          <p:cNvPr id="38915" name="Rectangle 3"/>
          <p:cNvSpPr>
            <a:spLocks noGrp="1" noChangeAspect="1" noChangeArrowheads="1"/>
          </p:cNvSpPr>
          <p:nvPr>
            <p:ph type="subTitle" sz="quarter" idx="1"/>
          </p:nvPr>
        </p:nvSpPr>
        <p:spPr>
          <a:xfrm>
            <a:off x="0" y="1446663"/>
            <a:ext cx="9131724" cy="2142694"/>
          </a:xfrm>
        </p:spPr>
        <p:txBody>
          <a:bodyPr wrap="none"/>
          <a:lstStyle>
            <a:lvl1pPr marL="0" indent="0" algn="ctr">
              <a:buFontTx/>
              <a:buNone/>
              <a:defRPr sz="4300">
                <a:solidFill>
                  <a:schemeClr val="tx1"/>
                </a:solidFill>
              </a:defRPr>
            </a:lvl1pPr>
          </a:lstStyle>
          <a:p>
            <a:r>
              <a:rPr lang="zh-CN" altLang="en-US" noProof="1"/>
              <a:t>单击此处编辑母版副标题样式</a:t>
            </a:r>
            <a:endParaRPr lang="en-US" noProof="1"/>
          </a:p>
        </p:txBody>
      </p:sp>
      <p:sp>
        <p:nvSpPr>
          <p:cNvPr id="9" name="Slide Number Placeholder 3"/>
          <p:cNvSpPr>
            <a:spLocks noGrp="1"/>
          </p:cNvSpPr>
          <p:nvPr>
            <p:ph type="sldNum" sz="quarter" idx="4"/>
          </p:nvPr>
        </p:nvSpPr>
        <p:spPr bwMode="auto">
          <a:xfrm>
            <a:off x="8624888" y="6469063"/>
            <a:ext cx="504825" cy="379413"/>
          </a:xfrm>
          <a:prstGeom prst="rect">
            <a:avLst/>
          </a:prstGeom>
          <a:ln w="19050">
            <a:solidFill>
              <a:srgbClr val="005EA4"/>
            </a:solidFill>
            <a:prstDash val="sysDot"/>
            <a:bevel/>
          </a:ln>
        </p:spPr>
        <p:txBody>
          <a:bodyPr vert="horz" wrap="square" lIns="91440" tIns="45720" rIns="91440" bIns="45720" numCol="1" anchor="t" anchorCtr="0" compatLnSpc="1"/>
          <a:lstStyle>
            <a:lvl1pPr algn="ct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CD40B64A-F4EB-44D0-A098-B81FC8C820C8}"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0" name="Footer Placeholder 4"/>
          <p:cNvSpPr>
            <a:spLocks noGrp="1"/>
          </p:cNvSpPr>
          <p:nvPr>
            <p:ph type="ftr" sz="quarter" idx="3"/>
          </p:nvPr>
        </p:nvSpPr>
        <p:spPr>
          <a:xfrm>
            <a:off x="0" y="6483350"/>
            <a:ext cx="8612188" cy="365125"/>
          </a:xfrm>
          <a:prstGeom prst="rect">
            <a:avLst/>
          </a:prstGeom>
          <a:blipFill>
            <a:blip r:embed="rId3"/>
            <a:stretch>
              <a:fillRect/>
            </a:stretch>
          </a:blipFill>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PhAnim="0" showMasterSp="0">
  <p:cSld name="Title and Content">
    <p:bg>
      <p:bgPr>
        <a:solidFill>
          <a:schemeClr val="bg1"/>
        </a:solidFill>
        <a:effectLst/>
      </p:bgPr>
    </p:bg>
    <p:spTree>
      <p:nvGrpSpPr>
        <p:cNvPr id="1" name=""/>
        <p:cNvGrpSpPr/>
        <p:nvPr/>
      </p:nvGrpSpPr>
      <p:grpSpPr>
        <a:xfrm>
          <a:off x="0" y="0"/>
          <a:ext cx="0" cy="0"/>
          <a:chOff x="0" y="0"/>
          <a:chExt cx="0" cy="0"/>
        </a:xfrm>
      </p:grpSpPr>
      <p:sp>
        <p:nvSpPr>
          <p:cNvPr id="12290"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2291" name="Picture 7" descr="C:\Users\Andreea\Desktop\Mankiw 7e\pics plus\ch1.png"/>
          <p:cNvPicPr>
            <a:picLocks noChangeAspect="1"/>
          </p:cNvPicPr>
          <p:nvPr userDrawn="1"/>
        </p:nvPicPr>
        <p:blipFill>
          <a:blip r:embed="rId2"/>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endParaRPr lang="en-US" noProof="1"/>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blank" showMasterPhAnim="0" showMasterSp="0">
  <p:cSld name="空白">
    <p:bg>
      <p:bgPr>
        <a:solidFill>
          <a:schemeClr val="bg1"/>
        </a:solidFill>
        <a:effectLst/>
      </p:bgPr>
    </p:bg>
    <p:spTree>
      <p:nvGrpSpPr>
        <p:cNvPr id="1" name=""/>
        <p:cNvGrpSpPr/>
        <p:nvPr/>
      </p:nvGrpSpPr>
      <p:grpSpPr>
        <a:xfrm>
          <a:off x="0" y="0"/>
          <a:ext cx="0" cy="0"/>
          <a:chOff x="0" y="0"/>
          <a:chExt cx="0" cy="0"/>
        </a:xfrm>
      </p:grpSpPr>
      <p:sp>
        <p:nvSpPr>
          <p:cNvPr id="13314"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3315" name="Picture 7" descr="C:\Users\Andreea\Desktop\Mankiw 7e\pics plus\ch1.png"/>
          <p:cNvPicPr>
            <a:picLocks noChangeAspect="1"/>
          </p:cNvPicPr>
          <p:nvPr userDrawn="1"/>
        </p:nvPicPr>
        <p:blipFill>
          <a:blip r:embed="rId2"/>
          <a:stretch>
            <a:fillRect/>
          </a:stretch>
        </p:blipFill>
        <p:spPr>
          <a:xfrm>
            <a:off x="0" y="0"/>
            <a:ext cx="1450975" cy="968375"/>
          </a:xfrm>
          <a:prstGeom prst="rect">
            <a:avLst/>
          </a:prstGeom>
          <a:noFill/>
          <a:ln w="9525">
            <a:noFill/>
          </a:ln>
        </p:spPr>
      </p:pic>
      <p:sp>
        <p:nvSpPr>
          <p:cNvPr id="10" name="灯片编号占位符 3"/>
          <p:cNvSpPr>
            <a:spLocks noGrp="1"/>
          </p:cNvSpPr>
          <p:nvPr>
            <p:ph type="sldNum" sz="quarter" idx="4"/>
          </p:nvPr>
        </p:nvSpPr>
        <p:spPr bwMode="auto">
          <a:xfrm>
            <a:off x="7015163" y="6483350"/>
            <a:ext cx="2133600" cy="366713"/>
          </a:xfrm>
          <a:prstGeom prst="rect">
            <a:avLst/>
          </a:prstGeom>
          <a:ln w="19050">
            <a:solidFill>
              <a:srgbClr val="005EA4"/>
            </a:solidFill>
            <a:prstDash val="sysDot"/>
            <a:bevel/>
          </a:ln>
        </p:spPr>
        <p:txBody>
          <a:bodyPr vert="horz" wrap="square" lIns="91440" tIns="45720" rIns="91440" bIns="45720" numCol="1" anchor="t" anchorCtr="0" compatLnSpc="1"/>
          <a:lstStyle>
            <a:lvl1pPr eaLnBrk="1" hangingPunct="1">
              <a:defRPr noProof="1"/>
            </a:lvl1p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页脚占位符 1"/>
          <p:cNvSpPr>
            <a:spLocks noGrp="1"/>
          </p:cNvSpPr>
          <p:nvPr>
            <p:ph type="ftr" sz="quarter" idx="3"/>
          </p:nvPr>
        </p:nvSpPr>
        <p:spPr>
          <a:xfrm>
            <a:off x="0" y="6492875"/>
            <a:ext cx="8605838" cy="365125"/>
          </a:xfrm>
          <a:prstGeom prst="rect">
            <a:avLst/>
          </a:prstGeom>
        </p:spPr>
        <p:txBody>
          <a:bodyPr vert="horz" lIns="91440" tIns="45720" rIns="91440" bIns="45720" rtlCol="0" anchor="ctr"/>
          <a:lstStyle>
            <a:lvl1pPr>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transition/>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noProof="1"/>
              <a:t>Click to edit Master title style</a:t>
            </a:r>
            <a:endParaRPr lang="en-US" noProof="1"/>
          </a:p>
        </p:txBody>
      </p:sp>
      <p:sp>
        <p:nvSpPr>
          <p:cNvPr id="3" name="灯片编号占位符 2"/>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B8DBFD8F-2E39-4566-93C2-3113A0982FF4}"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灯片编号占位符 2"/>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FC2B4FD3-2882-4E04-B9A3-AA4A3F7589F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noProof="1"/>
              <a:t>Click to edit Master title style</a:t>
            </a:r>
            <a:endParaRPr lang="en-US" noProof="1"/>
          </a:p>
        </p:txBody>
      </p:sp>
      <p:sp>
        <p:nvSpPr>
          <p:cNvPr id="3" name="Content Placeholder 2"/>
          <p:cNvSpPr>
            <a:spLocks noGrp="1"/>
          </p:cNvSpPr>
          <p:nvPr>
            <p:ph idx="1"/>
          </p:nvPr>
        </p:nvSpPr>
        <p:spPr>
          <a:xfrm>
            <a:off x="457200" y="688622"/>
            <a:ext cx="8458200" cy="5788378"/>
          </a:xfrm>
        </p:spPr>
        <p:txBody>
          <a:bodyPr/>
          <a:lstStyle>
            <a:lvl1pPr>
              <a:defRPr>
                <a:solidFill>
                  <a:srgbClr val="5D2884"/>
                </a:solidFill>
              </a:defRPr>
            </a:lvl1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E0E3821B-E8DD-4045-B030-457EDD52796C}"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noProof="1"/>
              <a:t>Click to edit Master title style</a:t>
            </a:r>
            <a:endParaRPr lang="en-US" noProof="1"/>
          </a:p>
        </p:txBody>
      </p:sp>
      <p:sp>
        <p:nvSpPr>
          <p:cNvPr id="3" name="Content Placeholder 2"/>
          <p:cNvSpPr>
            <a:spLocks noGrp="1"/>
          </p:cNvSpPr>
          <p:nvPr>
            <p:ph idx="1"/>
          </p:nvPr>
        </p:nvSpPr>
        <p:spPr>
          <a:xfrm>
            <a:off x="457200" y="605119"/>
            <a:ext cx="8492836" cy="5836624"/>
          </a:xfrm>
          <a:prstGeom prst="rect">
            <a:avLst/>
          </a:prstGeom>
        </p:spPr>
        <p:txBody>
          <a:body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4" name="灯片编号占位符 3"/>
          <p:cNvSpPr>
            <a:spLocks noGrp="1"/>
          </p:cNvSpPr>
          <p:nvPr>
            <p:ph type="sldNum" sz="quarter" idx="10"/>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742AC906-8406-49DB-A970-95900C9134B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showMasterPhAnim="0" showMasterSp="0">
  <p:cSld name="Title and Content">
    <p:bg>
      <p:bgPr>
        <a:solidFill>
          <a:schemeClr val="bg1"/>
        </a:solidFill>
        <a:effectLst/>
      </p:bgPr>
    </p:bg>
    <p:spTree>
      <p:nvGrpSpPr>
        <p:cNvPr id="1" name=""/>
        <p:cNvGrpSpPr/>
        <p:nvPr/>
      </p:nvGrpSpPr>
      <p:grpSpPr>
        <a:xfrm>
          <a:off x="0" y="0"/>
          <a:ext cx="0" cy="0"/>
          <a:chOff x="0" y="0"/>
          <a:chExt cx="0" cy="0"/>
        </a:xfrm>
      </p:grpSpPr>
      <p:sp>
        <p:nvSpPr>
          <p:cNvPr id="14338" name="Straight Connector 2"/>
          <p:cNvSpPr/>
          <p:nvPr userDrawn="1"/>
        </p:nvSpPr>
        <p:spPr>
          <a:xfrm>
            <a:off x="0" y="931863"/>
            <a:ext cx="9144000" cy="0"/>
          </a:xfrm>
          <a:prstGeom prst="line">
            <a:avLst/>
          </a:prstGeom>
          <a:ln w="76200" cap="flat" cmpd="sng">
            <a:solidFill>
              <a:srgbClr val="005EA4"/>
            </a:solidFill>
            <a:prstDash val="sysDot"/>
            <a:headEnd type="none" w="med" len="med"/>
            <a:tailEnd type="none" w="med" len="med"/>
          </a:ln>
        </p:spPr>
      </p:sp>
      <p:pic>
        <p:nvPicPr>
          <p:cNvPr id="14339" name="Picture 7" descr="C:\Users\Andreea\Desktop\Mankiw 7e\pics plus\ch1.png"/>
          <p:cNvPicPr>
            <a:picLocks noChangeAspect="1"/>
          </p:cNvPicPr>
          <p:nvPr userDrawn="1"/>
        </p:nvPicPr>
        <p:blipFill>
          <a:blip r:embed="rId2"/>
          <a:stretch>
            <a:fillRect/>
          </a:stretch>
        </p:blipFill>
        <p:spPr>
          <a:xfrm>
            <a:off x="0" y="0"/>
            <a:ext cx="1450975" cy="968375"/>
          </a:xfrm>
          <a:prstGeom prst="rect">
            <a:avLst/>
          </a:prstGeom>
          <a:noFill/>
          <a:ln w="9525">
            <a:noFill/>
          </a:ln>
        </p:spPr>
      </p:pic>
      <p:sp>
        <p:nvSpPr>
          <p:cNvPr id="2" name="Title 1"/>
          <p:cNvSpPr>
            <a:spLocks noGrp="1"/>
          </p:cNvSpPr>
          <p:nvPr>
            <p:ph type="title"/>
          </p:nvPr>
        </p:nvSpPr>
        <p:spPr>
          <a:xfrm>
            <a:off x="1049338" y="100939"/>
            <a:ext cx="8094662" cy="860961"/>
          </a:xfrm>
        </p:spPr>
        <p:txBody>
          <a:bodyPr/>
          <a:lstStyle/>
          <a:p>
            <a:r>
              <a:rPr lang="en-US" noProof="1"/>
              <a:t>Click to edit Master title style</a:t>
            </a:r>
            <a:endParaRPr lang="en-US" noProof="1"/>
          </a:p>
        </p:txBody>
      </p:sp>
      <p:sp>
        <p:nvSpPr>
          <p:cNvPr id="3" name="Content Placeholder 2"/>
          <p:cNvSpPr>
            <a:spLocks noGrp="1"/>
          </p:cNvSpPr>
          <p:nvPr>
            <p:ph idx="1"/>
          </p:nvPr>
        </p:nvSpPr>
        <p:spPr/>
        <p:txBody>
          <a:bodyPr/>
          <a:lstStyle>
            <a:lvl1pPr>
              <a:defRPr>
                <a:solidFill>
                  <a:srgbClr val="005EA4"/>
                </a:solidFill>
              </a:defRPr>
            </a:lvl1pPr>
          </a:lstStyle>
          <a:p>
            <a:pPr lvl="0"/>
            <a:r>
              <a:rPr lang="en-US" noProof="1"/>
              <a:t>Click to edit Master text styles</a:t>
            </a:r>
            <a:endParaRPr lang="en-US" noProof="1"/>
          </a:p>
          <a:p>
            <a:pPr lvl="1"/>
            <a:r>
              <a:rPr lang="en-US" noProof="1"/>
              <a:t>Second level</a:t>
            </a:r>
            <a:endParaRPr lang="en-US" noProof="1"/>
          </a:p>
          <a:p>
            <a:pPr lvl="2"/>
            <a:r>
              <a:rPr lang="en-US" noProof="1"/>
              <a:t>Third level</a:t>
            </a:r>
            <a:endParaRPr lang="en-US" noProof="1"/>
          </a:p>
          <a:p>
            <a:pPr lvl="3"/>
            <a:r>
              <a:rPr lang="en-US" noProof="1"/>
              <a:t>Fourth level</a:t>
            </a:r>
            <a:endParaRPr lang="en-US" noProof="1"/>
          </a:p>
          <a:p>
            <a:pPr lvl="4"/>
            <a:r>
              <a:rPr lang="en-US" noProof="1"/>
              <a:t>Fifth level</a:t>
            </a:r>
            <a:endParaRPr lang="en-US" noProof="1"/>
          </a:p>
        </p:txBody>
      </p:sp>
      <p:sp>
        <p:nvSpPr>
          <p:cNvPr id="10" name="Rectangle 7"/>
          <p:cNvSpPr>
            <a:spLocks noGrp="1" noChangeArrowheads="1"/>
          </p:cNvSpPr>
          <p:nvPr>
            <p:ph type="sldNum" sz="quarter" idx="4"/>
          </p:nvPr>
        </p:nvSpPr>
        <p:spPr bwMode="auto">
          <a:xfrm>
            <a:off x="8618538" y="6470650"/>
            <a:ext cx="520700" cy="379413"/>
          </a:xfrm>
          <a:prstGeom prst="rect">
            <a:avLst/>
          </a:prstGeom>
          <a:ln w="19050">
            <a:solidFill>
              <a:srgbClr val="005EA4"/>
            </a:solidFill>
            <a:prstDash val="sysDot"/>
            <a:bevel/>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1FB29451-0E4F-455F-8F3A-E808CA487B68}"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11" name="Footer Placeholder 4"/>
          <p:cNvSpPr>
            <a:spLocks noGrp="1"/>
          </p:cNvSpPr>
          <p:nvPr>
            <p:ph type="ftr" sz="quarter" idx="3"/>
          </p:nvPr>
        </p:nvSpPr>
        <p:spPr>
          <a:xfrm>
            <a:off x="0" y="6492875"/>
            <a:ext cx="8605838" cy="365125"/>
          </a:xfrm>
          <a:prstGeom prst="rect">
            <a:avLst/>
          </a:prstGeom>
        </p:spPr>
        <p:txBody>
          <a:bodyPr vert="horz" wrap="square" lIns="91440" tIns="45720" rIns="91440" bIns="45720" numCol="1" rtlCol="0" anchor="ctr" anchorCtr="0" compatLnSpc="1"/>
          <a:lstStyle>
            <a:lvl1pPr>
              <a:defRPr>
                <a:ea typeface="宋体" panose="02010600030101010101" pitchFamily="2" charset="-122"/>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altLang="zh-CN" sz="11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ransition/>
  <p:hf hdr="0" ftr="0" dt="0"/>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4" Type="http://schemas.openxmlformats.org/officeDocument/2006/relationships/theme" Target="../theme/theme10.xml"/><Relationship Id="rId3" Type="http://schemas.openxmlformats.org/officeDocument/2006/relationships/image" Target="../media/image9.png"/><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9.png"/><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Masters/_rels/slideMaster5.xml.rels><?xml version="1.0" encoding="UTF-8" standalone="yes"?>
<Relationships xmlns="http://schemas.openxmlformats.org/package/2006/relationships"><Relationship Id="rId4" Type="http://schemas.openxmlformats.org/officeDocument/2006/relationships/theme" Target="../theme/theme5.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5" Type="http://schemas.openxmlformats.org/officeDocument/2006/relationships/theme" Target="../theme/theme7.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image" Target="../media/image9.png"/><Relationship Id="rId1" Type="http://schemas.openxmlformats.org/officeDocument/2006/relationships/slideLayout" Target="../slideLayouts/slideLayout9.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9.png"/><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rotWithShape="0">
          <a:blip r:embed="rId2"/>
          <a:stretch>
            <a:fillRect/>
          </a:stretch>
        </a:blipFill>
        <a:effectLst/>
      </p:bgPr>
    </p:bg>
    <p:spTree>
      <p:nvGrpSpPr>
        <p:cNvPr id="1" name=""/>
        <p:cNvGrpSpPr/>
        <p:nvPr/>
      </p:nvGrpSpPr>
      <p:grpSpPr>
        <a:xfrm>
          <a:off x="0" y="0"/>
          <a:ext cx="0" cy="0"/>
          <a:chOff x="0" y="0"/>
          <a:chExt cx="0" cy="0"/>
        </a:xfrm>
      </p:grpSpPr>
      <p:pic>
        <p:nvPicPr>
          <p:cNvPr id="1026" name="Picture 13"/>
          <p:cNvPicPr>
            <a:picLocks noChangeAspect="1"/>
          </p:cNvPicPr>
          <p:nvPr userDrawn="1"/>
        </p:nvPicPr>
        <p:blipFill>
          <a:blip r:embed="rId3"/>
          <a:stretch>
            <a:fillRect/>
          </a:stretch>
        </p:blipFill>
        <p:spPr>
          <a:xfrm>
            <a:off x="1231900" y="1365250"/>
            <a:ext cx="6680200" cy="4572000"/>
          </a:xfrm>
          <a:prstGeom prst="rect">
            <a:avLst/>
          </a:prstGeom>
          <a:noFill/>
          <a:ln w="9525">
            <a:noFill/>
          </a:ln>
        </p:spPr>
      </p:pic>
      <p:pic>
        <p:nvPicPr>
          <p:cNvPr id="1027" name="Picture 9"/>
          <p:cNvPicPr>
            <a:picLocks noChangeAspect="1"/>
          </p:cNvPicPr>
          <p:nvPr userDrawn="1"/>
        </p:nvPicPr>
        <p:blipFill>
          <a:blip r:embed="rId4"/>
          <a:stretch>
            <a:fillRect/>
          </a:stretch>
        </p:blipFill>
        <p:spPr>
          <a:xfrm>
            <a:off x="0" y="404813"/>
            <a:ext cx="4733925" cy="1062037"/>
          </a:xfrm>
          <a:prstGeom prst="rect">
            <a:avLst/>
          </a:prstGeom>
          <a:noFill/>
          <a:ln w="9525">
            <a:noFill/>
          </a:ln>
        </p:spPr>
      </p:pic>
      <p:sp>
        <p:nvSpPr>
          <p:cNvPr id="3" name="Footer Placeholder 2"/>
          <p:cNvSpPr>
            <a:spLocks noGrp="1"/>
          </p:cNvSpPr>
          <p:nvPr>
            <p:ph type="ftr" sz="quarter" idx="3"/>
          </p:nvPr>
        </p:nvSpPr>
        <p:spPr>
          <a:xfrm>
            <a:off x="0" y="6484938"/>
            <a:ext cx="8540750" cy="406400"/>
          </a:xfrm>
          <a:prstGeom prst="rect">
            <a:avLst/>
          </a:prstGeom>
          <a:blipFill>
            <a:blip r:embed="rId5"/>
            <a:stretch>
              <a:fillRect/>
            </a:stretch>
          </a:blipFill>
        </p:spPr>
        <p:txBody>
          <a:bodyPr vert="horz" lIns="91440" tIns="45720" rIns="91440" bIns="45720" rtlCol="0" anchor="ctr"/>
          <a:lstStyle>
            <a:lvl1pPr algn="l" eaLnBrk="1" hangingPunct="1">
              <a:spcBef>
                <a:spcPct val="20000"/>
              </a:spcBef>
              <a:buFontTx/>
              <a:buNone/>
              <a:defRPr sz="1100">
                <a:solidFill>
                  <a:schemeClr val="bg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bg1"/>
              </a:solidFill>
              <a:effectLst/>
              <a:uLnTx/>
              <a:uFillTx/>
              <a:latin typeface="Arial" panose="020B0604020202020204" pitchFamily="34" charset="0"/>
              <a:ea typeface="+mn-ea"/>
              <a:cs typeface="Arial" panose="020B0604020202020204" pitchFamily="34" charset="0"/>
            </a:endParaRPr>
          </a:p>
        </p:txBody>
      </p:sp>
      <p:sp>
        <p:nvSpPr>
          <p:cNvPr id="2" name="Slide Number Placeholder 1"/>
          <p:cNvSpPr>
            <a:spLocks noGrp="1"/>
          </p:cNvSpPr>
          <p:nvPr>
            <p:ph type="sldNum" sz="quarter" idx="4"/>
          </p:nvPr>
        </p:nvSpPr>
        <p:spPr>
          <a:xfrm>
            <a:off x="8521700" y="6484938"/>
            <a:ext cx="622300" cy="409575"/>
          </a:xfrm>
          <a:prstGeom prst="rect">
            <a:avLst/>
          </a:prstGeom>
          <a:blipFill>
            <a:blip r:embed="rId5"/>
            <a:stretch>
              <a:fillRect/>
            </a:stretch>
          </a:blipFill>
        </p:spPr>
        <p:txBody>
          <a:bodyPr vert="horz" wrap="square" lIns="91440" tIns="45720" rIns="91440" bIns="45720" numCol="1" anchor="ctr" anchorCtr="0" compatLnSpc="1"/>
          <a:lstStyle>
            <a:lvl1pPr algn="r" eaLnBrk="1" hangingPunct="1">
              <a:spcBef>
                <a:spcPct val="20000"/>
              </a:spcBef>
              <a:buFontTx/>
              <a:buNone/>
              <a:defRPr sz="1200">
                <a:solidFill>
                  <a:schemeClr val="bg1"/>
                </a:solidFill>
                <a:ea typeface="宋体" panose="02010600030101010101" pitchFamily="2" charset="-122"/>
              </a:defRPr>
            </a:lvl1pPr>
          </a:lstStyle>
          <a:p>
            <a:pPr marL="0" marR="0" lvl="0" indent="0" algn="r" defTabSz="914400" rtl="0" eaLnBrk="1" fontAlgn="base" latinLnBrk="0" hangingPunct="1">
              <a:lnSpc>
                <a:spcPct val="100000"/>
              </a:lnSpc>
              <a:spcBef>
                <a:spcPct val="20000"/>
              </a:spcBef>
              <a:spcAft>
                <a:spcPct val="0"/>
              </a:spcAft>
              <a:buClrTx/>
              <a:buSzTx/>
              <a:buFontTx/>
              <a:buNone/>
              <a:defRPr/>
            </a:pPr>
            <a:fld id="{A575C768-EA8C-4455-B268-EA67A4735AC4}" type="slidenum">
              <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chemeClr val="bg1"/>
              </a:solidFill>
              <a:effectLst/>
              <a:uLnTx/>
              <a:uFillTx/>
              <a:latin typeface="Arial" panose="020B0604020202020204" pitchFamily="34" charset="0"/>
              <a:ea typeface="宋体" panose="02010600030101010101" pitchFamily="2" charset="-122"/>
              <a:cs typeface="+mn-cs"/>
            </a:endParaRPr>
          </a:p>
        </p:txBody>
      </p:sp>
      <p:pic>
        <p:nvPicPr>
          <p:cNvPr id="1030" name="Picture 14"/>
          <p:cNvPicPr>
            <a:picLocks noChangeAspect="1"/>
          </p:cNvPicPr>
          <p:nvPr userDrawn="1"/>
        </p:nvPicPr>
        <p:blipFill>
          <a:blip r:embed="rId6"/>
          <a:stretch>
            <a:fillRect/>
          </a:stretch>
        </p:blipFill>
        <p:spPr>
          <a:xfrm>
            <a:off x="0" y="0"/>
            <a:ext cx="9144000" cy="477838"/>
          </a:xfrm>
          <a:prstGeom prst="rect">
            <a:avLst/>
          </a:prstGeom>
          <a:noFill/>
          <a:ln w="9525">
            <a:noFill/>
          </a:ln>
        </p:spPr>
      </p:pic>
      <p:pic>
        <p:nvPicPr>
          <p:cNvPr id="1031" name="Picture 10"/>
          <p:cNvPicPr>
            <a:picLocks noChangeAspect="1"/>
          </p:cNvPicPr>
          <p:nvPr userDrawn="1"/>
        </p:nvPicPr>
        <p:blipFill>
          <a:blip r:embed="rId7"/>
          <a:stretch>
            <a:fillRect/>
          </a:stretch>
        </p:blipFill>
        <p:spPr>
          <a:xfrm>
            <a:off x="4489450" y="5838825"/>
            <a:ext cx="4543425" cy="58102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49" r:id="rId1"/>
  </p:sldLayoutIdLst>
  <p:hf hdr="0" ftr="0" dt="0"/>
  <p:txStyles>
    <p:titleStyle>
      <a:lvl1pPr algn="l" rtl="0" eaLnBrk="0" fontAlgn="base" hangingPunct="0">
        <a:spcBef>
          <a:spcPct val="0"/>
        </a:spcBef>
        <a:spcAft>
          <a:spcPct val="0"/>
        </a:spcAft>
        <a:defRPr sz="4400">
          <a:solidFill>
            <a:schemeClr val="accent2"/>
          </a:solidFill>
          <a:latin typeface="+mj-lt"/>
          <a:ea typeface="+mj-ea"/>
          <a:cs typeface="+mj-cs"/>
        </a:defRPr>
      </a:lvl1pPr>
      <a:lvl2pPr algn="l" rtl="0" eaLnBrk="0" fontAlgn="base" hangingPunct="0">
        <a:spcBef>
          <a:spcPct val="0"/>
        </a:spcBef>
        <a:spcAft>
          <a:spcPct val="0"/>
        </a:spcAft>
        <a:defRPr sz="4400">
          <a:solidFill>
            <a:schemeClr val="accent2"/>
          </a:solidFill>
          <a:latin typeface="Sabon-Bold" charset="0"/>
        </a:defRPr>
      </a:lvl2pPr>
      <a:lvl3pPr algn="l" rtl="0" eaLnBrk="0" fontAlgn="base" hangingPunct="0">
        <a:spcBef>
          <a:spcPct val="0"/>
        </a:spcBef>
        <a:spcAft>
          <a:spcPct val="0"/>
        </a:spcAft>
        <a:defRPr sz="4400">
          <a:solidFill>
            <a:schemeClr val="accent2"/>
          </a:solidFill>
          <a:latin typeface="Sabon-Bold" charset="0"/>
        </a:defRPr>
      </a:lvl3pPr>
      <a:lvl4pPr algn="l" rtl="0" eaLnBrk="0" fontAlgn="base" hangingPunct="0">
        <a:spcBef>
          <a:spcPct val="0"/>
        </a:spcBef>
        <a:spcAft>
          <a:spcPct val="0"/>
        </a:spcAft>
        <a:defRPr sz="4400">
          <a:solidFill>
            <a:schemeClr val="accent2"/>
          </a:solidFill>
          <a:latin typeface="Sabon-Bold" charset="0"/>
        </a:defRPr>
      </a:lvl4pPr>
      <a:lvl5pPr algn="l" rtl="0" eaLnBrk="0" fontAlgn="base" hangingPunct="0">
        <a:spcBef>
          <a:spcPct val="0"/>
        </a:spcBef>
        <a:spcAft>
          <a:spcPct val="0"/>
        </a:spcAft>
        <a:defRPr sz="4400">
          <a:solidFill>
            <a:schemeClr val="accent2"/>
          </a:solidFill>
          <a:latin typeface="Sabon-Bold" charset="0"/>
        </a:defRPr>
      </a:lvl5pPr>
      <a:lvl6pPr marL="457200" algn="l" rtl="0" fontAlgn="base">
        <a:spcBef>
          <a:spcPct val="0"/>
        </a:spcBef>
        <a:spcAft>
          <a:spcPct val="0"/>
        </a:spcAft>
        <a:defRPr sz="4400">
          <a:solidFill>
            <a:schemeClr val="accent2"/>
          </a:solidFill>
          <a:latin typeface="Sabon-Bold" charset="0"/>
        </a:defRPr>
      </a:lvl6pPr>
      <a:lvl7pPr marL="914400" algn="l" rtl="0" fontAlgn="base">
        <a:spcBef>
          <a:spcPct val="0"/>
        </a:spcBef>
        <a:spcAft>
          <a:spcPct val="0"/>
        </a:spcAft>
        <a:defRPr sz="4400">
          <a:solidFill>
            <a:schemeClr val="accent2"/>
          </a:solidFill>
          <a:latin typeface="Sabon-Bold" charset="0"/>
        </a:defRPr>
      </a:lvl7pPr>
      <a:lvl8pPr marL="1371600" algn="l" rtl="0" fontAlgn="base">
        <a:spcBef>
          <a:spcPct val="0"/>
        </a:spcBef>
        <a:spcAft>
          <a:spcPct val="0"/>
        </a:spcAft>
        <a:defRPr sz="4400">
          <a:solidFill>
            <a:schemeClr val="accent2"/>
          </a:solidFill>
          <a:latin typeface="Sabon-Bold" charset="0"/>
        </a:defRPr>
      </a:lvl8pPr>
      <a:lvl9pPr marL="1828800" algn="l" rtl="0" fontAlgn="base">
        <a:spcBef>
          <a:spcPct val="0"/>
        </a:spcBef>
        <a:spcAft>
          <a:spcPct val="0"/>
        </a:spcAft>
        <a:defRPr sz="4400">
          <a:solidFill>
            <a:schemeClr val="accent2"/>
          </a:solidFill>
          <a:latin typeface="Sabon-Bold"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endParaRPr lang="en-US" altLang="zh-CN" dirty="0"/>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8AD4FF54-6E60-493B-8C9C-21A695F8378B}"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cxnSp>
        <p:nvCxnSpPr>
          <p:cNvPr id="2"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3079" name="Picture 7" descr="C:\Users\Andreea\Desktop\Mankiw 7e\pics plus\ch1.png"/>
          <p:cNvPicPr>
            <a:picLocks noChangeAspect="1"/>
          </p:cNvPicPr>
          <p:nvPr userDrawn="1"/>
        </p:nvPicPr>
        <p:blipFill>
          <a:blip r:embed="rId3"/>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8" r:id="rId1"/>
    <p:sldLayoutId id="2147483669" r:id="rId2"/>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3"/>
          <p:cNvSpPr>
            <a:spLocks noGrp="1" noChangeAspect="1"/>
          </p:cNvSpPr>
          <p:nvPr>
            <p:ph type="title"/>
          </p:nvPr>
        </p:nvSpPr>
        <p:spPr>
          <a:xfrm>
            <a:off x="228600" y="152400"/>
            <a:ext cx="8686800" cy="1020763"/>
          </a:xfrm>
          <a:prstGeom prst="rect">
            <a:avLst/>
          </a:prstGeom>
          <a:noFill/>
          <a:ln w="9525">
            <a:noFill/>
          </a:ln>
        </p:spPr>
        <p:txBody>
          <a:bodyPr wrap="none" anchor="ctr"/>
          <a:lstStyle/>
          <a:p>
            <a:pPr lvl="0"/>
            <a:r>
              <a:rPr lang="en-US" altLang="zh-CN" dirty="0"/>
              <a:t>fghfgj</a:t>
            </a:r>
            <a:endParaRPr lang="en-US" altLang="zh-CN" dirty="0"/>
          </a:p>
        </p:txBody>
      </p:sp>
      <p:sp>
        <p:nvSpPr>
          <p:cNvPr id="2051" name="Rectangle 8"/>
          <p:cNvSpPr>
            <a:spLocks noGrp="1"/>
          </p:cNvSpPr>
          <p:nvPr>
            <p:ph type="body"/>
          </p:nvPr>
        </p:nvSpPr>
        <p:spPr>
          <a:xfrm>
            <a:off x="381000" y="1143000"/>
            <a:ext cx="8382000" cy="5305425"/>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37898" name="Rectangle 10"/>
          <p:cNvSpPr>
            <a:spLocks noGrp="1" noChangeArrowheads="1"/>
          </p:cNvSpPr>
          <p:nvPr>
            <p:ph type="sldNum" sz="quarter" idx="4"/>
          </p:nvPr>
        </p:nvSpPr>
        <p:spPr bwMode="auto">
          <a:xfrm>
            <a:off x="8624888" y="6469063"/>
            <a:ext cx="504825" cy="379413"/>
          </a:xfrm>
          <a:prstGeom prst="rect">
            <a:avLst/>
          </a:prstGeom>
          <a:noFill/>
          <a:ln w="9525">
            <a:noFill/>
            <a:miter lim="800000"/>
          </a:ln>
          <a:effectLst/>
        </p:spPr>
        <p:txBody>
          <a:bodyPr vert="horz" wrap="square" lIns="91440" tIns="45720" rIns="91440" bIns="45720" numCol="1" anchor="t" anchorCtr="0" compatLnSpc="1"/>
          <a:lstStyle>
            <a:lvl1pPr algn="r" eaLnBrk="1" hangingPunct="1">
              <a:spcBef>
                <a:spcPct val="0"/>
              </a:spcBef>
              <a:buFontTx/>
              <a:buNone/>
              <a:defRPr sz="1200">
                <a:solidFill>
                  <a:srgbClr val="002060"/>
                </a:solidFill>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fld id="{C18CBE28-46BD-409D-B2E9-F98FE62BE78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83350"/>
            <a:ext cx="8540750"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1" r:id="rId1"/>
  </p:sldLayoutIdLst>
  <p:transition/>
  <p:hf hdr="0" ftr="0" dt="0"/>
  <p:txStyles>
    <p:titleStyle>
      <a:lvl1pPr algn="ctr" rtl="0" eaLnBrk="0" fontAlgn="base" hangingPunct="0">
        <a:spcBef>
          <a:spcPct val="0"/>
        </a:spcBef>
        <a:spcAft>
          <a:spcPct val="0"/>
        </a:spcAft>
        <a:defRPr sz="4000">
          <a:solidFill>
            <a:srgbClr val="C00000"/>
          </a:solidFill>
          <a:latin typeface="+mj-lt"/>
          <a:ea typeface="+mj-ea"/>
          <a:cs typeface="+mj-cs"/>
        </a:defRPr>
      </a:lvl1pPr>
      <a:lvl2pPr algn="ctr" rtl="0" eaLnBrk="0" fontAlgn="base" hangingPunct="0">
        <a:spcBef>
          <a:spcPct val="0"/>
        </a:spcBef>
        <a:spcAft>
          <a:spcPct val="0"/>
        </a:spcAft>
        <a:defRPr sz="4000">
          <a:solidFill>
            <a:srgbClr val="C00000"/>
          </a:solidFill>
          <a:latin typeface="Arial" panose="020B0604020202020204" pitchFamily="34" charset="0"/>
        </a:defRPr>
      </a:lvl2pPr>
      <a:lvl3pPr algn="ctr" rtl="0" eaLnBrk="0" fontAlgn="base" hangingPunct="0">
        <a:spcBef>
          <a:spcPct val="0"/>
        </a:spcBef>
        <a:spcAft>
          <a:spcPct val="0"/>
        </a:spcAft>
        <a:defRPr sz="4000">
          <a:solidFill>
            <a:srgbClr val="C00000"/>
          </a:solidFill>
          <a:latin typeface="Arial" panose="020B0604020202020204" pitchFamily="34" charset="0"/>
        </a:defRPr>
      </a:lvl3pPr>
      <a:lvl4pPr algn="ctr" rtl="0" eaLnBrk="0" fontAlgn="base" hangingPunct="0">
        <a:spcBef>
          <a:spcPct val="0"/>
        </a:spcBef>
        <a:spcAft>
          <a:spcPct val="0"/>
        </a:spcAft>
        <a:defRPr sz="4000">
          <a:solidFill>
            <a:srgbClr val="C00000"/>
          </a:solidFill>
          <a:latin typeface="Arial" panose="020B0604020202020204" pitchFamily="34" charset="0"/>
        </a:defRPr>
      </a:lvl4pPr>
      <a:lvl5pPr algn="ctr" rtl="0" eaLnBrk="0" fontAlgn="base" hangingPunct="0">
        <a:spcBef>
          <a:spcPct val="0"/>
        </a:spcBef>
        <a:spcAft>
          <a:spcPct val="0"/>
        </a:spcAft>
        <a:defRPr sz="4000">
          <a:solidFill>
            <a:srgbClr val="C0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endParaRPr lang="en-US" altLang="zh-CN" dirty="0"/>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8AD4FF54-6E60-493B-8C9C-21A695F8378B}"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cxnSp>
        <p:nvCxnSpPr>
          <p:cNvPr id="2"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3079" name="Picture 7" descr="C:\Users\Andreea\Desktop\Mankiw 7e\pics plus\ch1.png"/>
          <p:cNvPicPr>
            <a:picLocks noChangeAspect="1"/>
          </p:cNvPicPr>
          <p:nvPr userDrawn="1"/>
        </p:nvPicPr>
        <p:blipFill>
          <a:blip r:embed="rId3"/>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53" r:id="rId1"/>
    <p:sldLayoutId id="2147483654" r:id="rId2"/>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098" name="Picture 8" descr="C:\Users\Andreea\Desktop\Mankiw 7e\pics plus\fig right2.png"/>
          <p:cNvPicPr>
            <a:picLocks noChangeAspect="1"/>
          </p:cNvPicPr>
          <p:nvPr userDrawn="1"/>
        </p:nvPicPr>
        <p:blipFill>
          <a:blip r:embed="rId2"/>
          <a:stretch>
            <a:fillRect/>
          </a:stretch>
        </p:blipFill>
        <p:spPr>
          <a:xfrm>
            <a:off x="8864600" y="0"/>
            <a:ext cx="279400" cy="1123950"/>
          </a:xfrm>
          <a:prstGeom prst="rect">
            <a:avLst/>
          </a:prstGeom>
          <a:noFill/>
          <a:ln w="9525">
            <a:noFill/>
          </a:ln>
        </p:spPr>
      </p:pic>
      <p:pic>
        <p:nvPicPr>
          <p:cNvPr id="4099" name="Picture 7" descr="C:\Users\Andreea\Desktop\Mankiw 7e\pics plus\fig left.png"/>
          <p:cNvPicPr>
            <a:picLocks noChangeAspect="1"/>
          </p:cNvPicPr>
          <p:nvPr userDrawn="1"/>
        </p:nvPicPr>
        <p:blipFill>
          <a:blip r:embed="rId3"/>
          <a:stretch>
            <a:fillRect/>
          </a:stretch>
        </p:blipFill>
        <p:spPr>
          <a:xfrm>
            <a:off x="0" y="0"/>
            <a:ext cx="290513" cy="6488113"/>
          </a:xfrm>
          <a:prstGeom prst="rect">
            <a:avLst/>
          </a:prstGeom>
          <a:noFill/>
          <a:ln w="9525">
            <a:noFill/>
          </a:ln>
        </p:spPr>
      </p:pic>
      <p:sp>
        <p:nvSpPr>
          <p:cNvPr id="4100" name="Rectangle 1"/>
          <p:cNvSpPr>
            <a:spLocks noChangeArrowheads="1"/>
          </p:cNvSpPr>
          <p:nvPr/>
        </p:nvSpPr>
        <p:spPr bwMode="auto">
          <a:xfrm>
            <a:off x="150813" y="835025"/>
            <a:ext cx="8839200" cy="5653088"/>
          </a:xfrm>
          <a:prstGeom prst="rect">
            <a:avLst/>
          </a:prstGeom>
          <a:solidFill>
            <a:srgbClr val="FEF0C8"/>
          </a:solidFill>
          <a:ln>
            <a:noFill/>
          </a:ln>
          <a:extLst>
            <a:ext uri="{91240B29-F687-4F45-9708-019B960494DF}">
              <a14:hiddenLine xmlns:a14="http://schemas.microsoft.com/office/drawing/2010/main" w="28575">
                <a:solidFill>
                  <a:srgbClr val="000000"/>
                </a:solidFill>
                <a:prstDash val="sysDash"/>
                <a:round/>
              </a14:hiddenLine>
            </a:ext>
          </a:extLst>
        </p:spPr>
        <p:txBody>
          <a:bodyPr wrap="none" anchor="ctr"/>
          <a:lstStyle>
            <a:lvl1pPr marL="342900" indent="-342900" algn="ctr">
              <a:spcBef>
                <a:spcPct val="20000"/>
              </a:spcBef>
              <a:buChar char="•"/>
              <a:defRPr sz="3400">
                <a:solidFill>
                  <a:schemeClr val="tx1"/>
                </a:solidFill>
                <a:latin typeface="Arial" panose="020B0604020202020204" pitchFamily="34" charset="0"/>
              </a:defRPr>
            </a:lvl1pPr>
            <a:lvl2pPr marL="742950" indent="-285750" algn="ctr">
              <a:spcBef>
                <a:spcPct val="20000"/>
              </a:spcBef>
              <a:buChar char="•"/>
              <a:defRPr sz="3400">
                <a:solidFill>
                  <a:schemeClr val="tx1"/>
                </a:solidFill>
                <a:latin typeface="Arial" panose="020B0604020202020204" pitchFamily="34" charset="0"/>
              </a:defRPr>
            </a:lvl2pPr>
            <a:lvl3pPr marL="1143000" indent="-228600" algn="ctr">
              <a:spcBef>
                <a:spcPct val="20000"/>
              </a:spcBef>
              <a:buChar char="•"/>
              <a:defRPr sz="3400">
                <a:solidFill>
                  <a:schemeClr val="tx1"/>
                </a:solidFill>
                <a:latin typeface="Arial" panose="020B0604020202020204" pitchFamily="34" charset="0"/>
              </a:defRPr>
            </a:lvl3pPr>
            <a:lvl4pPr marL="1600200" indent="-228600" algn="ctr">
              <a:spcBef>
                <a:spcPct val="20000"/>
              </a:spcBef>
              <a:buChar char="•"/>
              <a:defRPr sz="3400">
                <a:solidFill>
                  <a:schemeClr val="tx1"/>
                </a:solidFill>
                <a:latin typeface="Arial" panose="020B0604020202020204" pitchFamily="34" charset="0"/>
              </a:defRPr>
            </a:lvl4pPr>
            <a:lvl5pPr marL="2057400" indent="-228600" algn="ctr">
              <a:spcBef>
                <a:spcPct val="20000"/>
              </a:spcBef>
              <a:buChar char="•"/>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Char char="•"/>
              <a:defRPr/>
            </a:pPr>
            <a:endParaRPr kumimoji="0" lang="zh-CN" altLang="zh-CN" sz="3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101" name="Rectangle 2"/>
          <p:cNvSpPr>
            <a:spLocks noGrp="1" noChangeAspect="1"/>
          </p:cNvSpPr>
          <p:nvPr>
            <p:ph type="title"/>
          </p:nvPr>
        </p:nvSpPr>
        <p:spPr>
          <a:xfrm>
            <a:off x="323850" y="0"/>
            <a:ext cx="8656638" cy="444500"/>
          </a:xfrm>
          <a:prstGeom prst="rect">
            <a:avLst/>
          </a:prstGeom>
          <a:noFill/>
          <a:ln w="9525">
            <a:noFill/>
          </a:ln>
        </p:spPr>
        <p:txBody>
          <a:bodyPr anchor="ctr"/>
          <a:lstStyle/>
          <a:p>
            <a:pPr lvl="0"/>
            <a:r>
              <a:rPr lang="en-US" altLang="zh-CN" dirty="0"/>
              <a:t>Figure 1</a:t>
            </a:r>
            <a:endParaRPr lang="en-US" altLang="zh-CN" dirty="0"/>
          </a:p>
        </p:txBody>
      </p:sp>
      <p:sp>
        <p:nvSpPr>
          <p:cNvPr id="4102" name="Rectangle 3"/>
          <p:cNvSpPr>
            <a:spLocks noGrp="1"/>
          </p:cNvSpPr>
          <p:nvPr>
            <p:ph type="body"/>
          </p:nvPr>
        </p:nvSpPr>
        <p:spPr>
          <a:xfrm>
            <a:off x="414338" y="1600200"/>
            <a:ext cx="3657600" cy="4114800"/>
          </a:xfrm>
          <a:prstGeom prst="rect">
            <a:avLst/>
          </a:prstGeom>
          <a:noFill/>
          <a:ln w="9525">
            <a:noFill/>
          </a:ln>
        </p:spPr>
        <p:txBody>
          <a:bodyPr/>
          <a:lstStyle/>
          <a:p>
            <a:pPr lvl="0"/>
            <a:r>
              <a:rPr lang="en-US" altLang="zh-CN" dirty="0"/>
              <a:t>Text</a:t>
            </a:r>
            <a:endParaRPr lang="en-US" altLang="zh-CN" dirty="0"/>
          </a:p>
        </p:txBody>
      </p:sp>
      <p:sp>
        <p:nvSpPr>
          <p:cNvPr id="185357" name="Rectangle 13"/>
          <p:cNvSpPr>
            <a:spLocks noGrp="1" noChangeArrowheads="1"/>
          </p:cNvSpPr>
          <p:nvPr>
            <p:ph type="sldNum" sz="quarter" idx="4"/>
          </p:nvPr>
        </p:nvSpPr>
        <p:spPr bwMode="auto">
          <a:xfrm>
            <a:off x="8618538" y="6473825"/>
            <a:ext cx="520700" cy="379413"/>
          </a:xfrm>
          <a:prstGeom prst="rect">
            <a:avLst/>
          </a:prstGeom>
          <a:noFill/>
          <a:ln w="19050">
            <a:noFill/>
            <a:prstDash val="sysDash"/>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B8DBFD8F-2E39-4566-93C2-3113A0982FF4}"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15363"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6" r:id="rId1"/>
  </p:sldLayoutIdLst>
  <p:hf hdr="0" ftr="0" dt="0"/>
  <p:txStyles>
    <p:titleStyle>
      <a:lvl1pPr algn="ctr" rtl="0" eaLnBrk="0" fontAlgn="base" hangingPunct="0">
        <a:spcBef>
          <a:spcPct val="0"/>
        </a:spcBef>
        <a:spcAft>
          <a:spcPct val="0"/>
        </a:spcAft>
        <a:defRPr sz="3300">
          <a:solidFill>
            <a:srgbClr val="0D0D0D"/>
          </a:solidFill>
          <a:latin typeface="+mj-lt"/>
          <a:ea typeface="+mj-ea"/>
          <a:cs typeface="+mj-cs"/>
        </a:defRPr>
      </a:lvl1pPr>
      <a:lvl2pPr algn="ctr" rtl="0" eaLnBrk="0" fontAlgn="base" hangingPunct="0">
        <a:spcBef>
          <a:spcPct val="0"/>
        </a:spcBef>
        <a:spcAft>
          <a:spcPct val="0"/>
        </a:spcAft>
        <a:defRPr sz="3300">
          <a:solidFill>
            <a:srgbClr val="0D0D0D"/>
          </a:solidFill>
          <a:latin typeface="Arial" panose="020B0604020202020204" pitchFamily="34" charset="0"/>
        </a:defRPr>
      </a:lvl2pPr>
      <a:lvl3pPr algn="ctr" rtl="0" eaLnBrk="0" fontAlgn="base" hangingPunct="0">
        <a:spcBef>
          <a:spcPct val="0"/>
        </a:spcBef>
        <a:spcAft>
          <a:spcPct val="0"/>
        </a:spcAft>
        <a:defRPr sz="3300">
          <a:solidFill>
            <a:srgbClr val="0D0D0D"/>
          </a:solidFill>
          <a:latin typeface="Arial" panose="020B0604020202020204" pitchFamily="34" charset="0"/>
        </a:defRPr>
      </a:lvl3pPr>
      <a:lvl4pPr algn="ctr" rtl="0" eaLnBrk="0" fontAlgn="base" hangingPunct="0">
        <a:spcBef>
          <a:spcPct val="0"/>
        </a:spcBef>
        <a:spcAft>
          <a:spcPct val="0"/>
        </a:spcAft>
        <a:defRPr sz="3300">
          <a:solidFill>
            <a:srgbClr val="0D0D0D"/>
          </a:solidFill>
          <a:latin typeface="Arial" panose="020B0604020202020204" pitchFamily="34" charset="0"/>
        </a:defRPr>
      </a:lvl4pPr>
      <a:lvl5pPr algn="ctr" rtl="0" eaLnBrk="0" fontAlgn="base" hangingPunct="0">
        <a:spcBef>
          <a:spcPct val="0"/>
        </a:spcBef>
        <a:spcAft>
          <a:spcPct val="0"/>
        </a:spcAft>
        <a:defRPr sz="3300">
          <a:solidFill>
            <a:srgbClr val="0D0D0D"/>
          </a:solidFill>
          <a:latin typeface="Arial" panose="020B0604020202020204" pitchFamily="34" charset="0"/>
        </a:defRPr>
      </a:lvl5pPr>
      <a:lvl6pPr marL="457200" algn="l" rtl="0" fontAlgn="base">
        <a:spcBef>
          <a:spcPct val="0"/>
        </a:spcBef>
        <a:spcAft>
          <a:spcPct val="0"/>
        </a:spcAft>
        <a:defRPr sz="3400">
          <a:solidFill>
            <a:srgbClr val="660066"/>
          </a:solidFill>
          <a:latin typeface="Arial" panose="020B0604020202020204" pitchFamily="34" charset="0"/>
        </a:defRPr>
      </a:lvl6pPr>
      <a:lvl7pPr marL="914400" algn="l" rtl="0" fontAlgn="base">
        <a:spcBef>
          <a:spcPct val="0"/>
        </a:spcBef>
        <a:spcAft>
          <a:spcPct val="0"/>
        </a:spcAft>
        <a:defRPr sz="3400">
          <a:solidFill>
            <a:srgbClr val="660066"/>
          </a:solidFill>
          <a:latin typeface="Arial" panose="020B0604020202020204" pitchFamily="34" charset="0"/>
        </a:defRPr>
      </a:lvl7pPr>
      <a:lvl8pPr marL="1371600" algn="l" rtl="0" fontAlgn="base">
        <a:spcBef>
          <a:spcPct val="0"/>
        </a:spcBef>
        <a:spcAft>
          <a:spcPct val="0"/>
        </a:spcAft>
        <a:defRPr sz="3400">
          <a:solidFill>
            <a:srgbClr val="660066"/>
          </a:solidFill>
          <a:latin typeface="Arial" panose="020B0604020202020204" pitchFamily="34" charset="0"/>
        </a:defRPr>
      </a:lvl8pPr>
      <a:lvl9pPr marL="1828800" algn="l" rtl="0" fontAlgn="base">
        <a:spcBef>
          <a:spcPct val="0"/>
        </a:spcBef>
        <a:spcAft>
          <a:spcPct val="0"/>
        </a:spcAft>
        <a:defRPr sz="3400">
          <a:solidFill>
            <a:srgbClr val="660066"/>
          </a:solidFill>
          <a:latin typeface="Arial" panose="020B0604020202020204"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3200">
          <a:solidFill>
            <a:schemeClr val="tx1"/>
          </a:solidFill>
          <a:latin typeface="+mn-lt"/>
        </a:defRPr>
      </a:lvl2pPr>
      <a:lvl3pPr marL="1143000" indent="-228600" algn="l" rtl="0" eaLnBrk="0" fontAlgn="base" hangingPunct="0">
        <a:spcBef>
          <a:spcPct val="20000"/>
        </a:spcBef>
        <a:spcAft>
          <a:spcPct val="0"/>
        </a:spcAft>
        <a:defRPr sz="3200">
          <a:solidFill>
            <a:schemeClr val="tx1"/>
          </a:solidFill>
          <a:latin typeface="+mn-lt"/>
        </a:defRPr>
      </a:lvl3pPr>
      <a:lvl4pPr marL="1600200" indent="-228600" algn="l" rtl="0" eaLnBrk="0" fontAlgn="base" hangingPunct="0">
        <a:spcBef>
          <a:spcPct val="20000"/>
        </a:spcBef>
        <a:spcAft>
          <a:spcPct val="0"/>
        </a:spcAft>
        <a:defRPr sz="3200">
          <a:solidFill>
            <a:schemeClr val="tx1"/>
          </a:solidFill>
          <a:latin typeface="+mn-lt"/>
        </a:defRPr>
      </a:lvl4pPr>
      <a:lvl5pPr marL="2057400" indent="-228600" algn="l" rtl="0" eaLnBrk="0" fontAlgn="base" hangingPunct="0">
        <a:spcBef>
          <a:spcPct val="20000"/>
        </a:spcBef>
        <a:spcAft>
          <a:spcPct val="0"/>
        </a:spcAft>
        <a:defRPr sz="32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5122" name="Picture 8" descr="C:\Users\Andreea\Desktop\Mankiw 7e\pics plus\table right2.png"/>
          <p:cNvPicPr>
            <a:picLocks noChangeAspect="1"/>
          </p:cNvPicPr>
          <p:nvPr userDrawn="1"/>
        </p:nvPicPr>
        <p:blipFill>
          <a:blip r:embed="rId2"/>
          <a:stretch>
            <a:fillRect/>
          </a:stretch>
        </p:blipFill>
        <p:spPr>
          <a:xfrm>
            <a:off x="8848725" y="0"/>
            <a:ext cx="295275" cy="1123950"/>
          </a:xfrm>
          <a:prstGeom prst="rect">
            <a:avLst/>
          </a:prstGeom>
          <a:noFill/>
          <a:ln w="9525">
            <a:noFill/>
          </a:ln>
        </p:spPr>
      </p:pic>
      <p:pic>
        <p:nvPicPr>
          <p:cNvPr id="5123" name="Picture 7" descr="C:\Users\Andreea\Desktop\Mankiw 7e\pics plus\table left.png"/>
          <p:cNvPicPr>
            <a:picLocks noChangeAspect="1"/>
          </p:cNvPicPr>
          <p:nvPr userDrawn="1"/>
        </p:nvPicPr>
        <p:blipFill>
          <a:blip r:embed="rId3"/>
          <a:stretch>
            <a:fillRect/>
          </a:stretch>
        </p:blipFill>
        <p:spPr>
          <a:xfrm>
            <a:off x="0" y="0"/>
            <a:ext cx="293688" cy="6488113"/>
          </a:xfrm>
          <a:prstGeom prst="rect">
            <a:avLst/>
          </a:prstGeom>
          <a:noFill/>
          <a:ln w="9525">
            <a:noFill/>
          </a:ln>
        </p:spPr>
      </p:pic>
      <p:sp>
        <p:nvSpPr>
          <p:cNvPr id="5124" name="Rectangle 1"/>
          <p:cNvSpPr>
            <a:spLocks noChangeArrowheads="1"/>
          </p:cNvSpPr>
          <p:nvPr/>
        </p:nvSpPr>
        <p:spPr bwMode="auto">
          <a:xfrm>
            <a:off x="152400" y="839788"/>
            <a:ext cx="8831263" cy="5648325"/>
          </a:xfrm>
          <a:prstGeom prst="rect">
            <a:avLst/>
          </a:prstGeom>
          <a:solidFill>
            <a:srgbClr val="D7E1C1"/>
          </a:solidFill>
          <a:ln>
            <a:noFill/>
          </a:ln>
          <a:extLst>
            <a:ext uri="{91240B29-F687-4F45-9708-019B960494DF}">
              <a14:hiddenLine xmlns:a14="http://schemas.microsoft.com/office/drawing/2010/main" w="28575">
                <a:solidFill>
                  <a:srgbClr val="000000"/>
                </a:solidFill>
                <a:prstDash val="sysDash"/>
                <a:round/>
              </a14:hiddenLine>
            </a:ext>
          </a:extLst>
        </p:spPr>
        <p:txBody>
          <a:bodyPr wrap="none" anchor="ctr"/>
          <a:lstStyle>
            <a:lvl1pPr marL="342900" indent="-342900" algn="ctr">
              <a:spcBef>
                <a:spcPct val="20000"/>
              </a:spcBef>
              <a:buChar char="•"/>
              <a:defRPr sz="3400">
                <a:solidFill>
                  <a:schemeClr val="tx1"/>
                </a:solidFill>
                <a:latin typeface="Arial" panose="020B0604020202020204" pitchFamily="34" charset="0"/>
              </a:defRPr>
            </a:lvl1pPr>
            <a:lvl2pPr marL="742950" indent="-285750" algn="ctr">
              <a:spcBef>
                <a:spcPct val="20000"/>
              </a:spcBef>
              <a:buChar char="•"/>
              <a:defRPr sz="3400">
                <a:solidFill>
                  <a:schemeClr val="tx1"/>
                </a:solidFill>
                <a:latin typeface="Arial" panose="020B0604020202020204" pitchFamily="34" charset="0"/>
              </a:defRPr>
            </a:lvl2pPr>
            <a:lvl3pPr marL="1143000" indent="-228600" algn="ctr">
              <a:spcBef>
                <a:spcPct val="20000"/>
              </a:spcBef>
              <a:buChar char="•"/>
              <a:defRPr sz="3400">
                <a:solidFill>
                  <a:schemeClr val="tx1"/>
                </a:solidFill>
                <a:latin typeface="Arial" panose="020B0604020202020204" pitchFamily="34" charset="0"/>
              </a:defRPr>
            </a:lvl3pPr>
            <a:lvl4pPr marL="1600200" indent="-228600" algn="ctr">
              <a:spcBef>
                <a:spcPct val="20000"/>
              </a:spcBef>
              <a:buChar char="•"/>
              <a:defRPr sz="3400">
                <a:solidFill>
                  <a:schemeClr val="tx1"/>
                </a:solidFill>
                <a:latin typeface="Arial" panose="020B0604020202020204" pitchFamily="34" charset="0"/>
              </a:defRPr>
            </a:lvl4pPr>
            <a:lvl5pPr marL="2057400" indent="-228600" algn="ctr">
              <a:spcBef>
                <a:spcPct val="20000"/>
              </a:spcBef>
              <a:buChar char="•"/>
              <a:defRPr sz="3400">
                <a:solidFill>
                  <a:schemeClr val="tx1"/>
                </a:solidFill>
                <a:latin typeface="Arial" panose="020B0604020202020204" pitchFamily="34" charset="0"/>
              </a:defRPr>
            </a:lvl5pPr>
            <a:lvl6pPr marL="2514600" indent="-228600" algn="ctr" eaLnBrk="0" fontAlgn="base" hangingPunct="0">
              <a:spcBef>
                <a:spcPct val="20000"/>
              </a:spcBef>
              <a:spcAft>
                <a:spcPct val="0"/>
              </a:spcAft>
              <a:buChar char="•"/>
              <a:defRPr sz="3400">
                <a:solidFill>
                  <a:schemeClr val="tx1"/>
                </a:solidFill>
                <a:latin typeface="Arial" panose="020B0604020202020204" pitchFamily="34" charset="0"/>
              </a:defRPr>
            </a:lvl6pPr>
            <a:lvl7pPr marL="2971800" indent="-228600" algn="ctr" eaLnBrk="0" fontAlgn="base" hangingPunct="0">
              <a:spcBef>
                <a:spcPct val="20000"/>
              </a:spcBef>
              <a:spcAft>
                <a:spcPct val="0"/>
              </a:spcAft>
              <a:buChar char="•"/>
              <a:defRPr sz="3400">
                <a:solidFill>
                  <a:schemeClr val="tx1"/>
                </a:solidFill>
                <a:latin typeface="Arial" panose="020B0604020202020204" pitchFamily="34" charset="0"/>
              </a:defRPr>
            </a:lvl7pPr>
            <a:lvl8pPr marL="3429000" indent="-228600" algn="ctr" eaLnBrk="0" fontAlgn="base" hangingPunct="0">
              <a:spcBef>
                <a:spcPct val="20000"/>
              </a:spcBef>
              <a:spcAft>
                <a:spcPct val="0"/>
              </a:spcAft>
              <a:buChar char="•"/>
              <a:defRPr sz="3400">
                <a:solidFill>
                  <a:schemeClr val="tx1"/>
                </a:solidFill>
                <a:latin typeface="Arial" panose="020B0604020202020204" pitchFamily="34" charset="0"/>
              </a:defRPr>
            </a:lvl8pPr>
            <a:lvl9pPr marL="3886200" indent="-228600" algn="ctr" eaLnBrk="0" fontAlgn="base" hangingPunct="0">
              <a:spcBef>
                <a:spcPct val="20000"/>
              </a:spcBef>
              <a:spcAft>
                <a:spcPct val="0"/>
              </a:spcAft>
              <a:buChar char="•"/>
              <a:defRPr sz="3400">
                <a:solidFill>
                  <a:schemeClr val="tx1"/>
                </a:solidFill>
                <a:latin typeface="Arial" panose="020B0604020202020204" pitchFamily="34" charset="0"/>
              </a:defRPr>
            </a:lvl9pPr>
          </a:lstStyle>
          <a:p>
            <a:pPr marL="342900" marR="0" lvl="0" indent="-342900" algn="ctr" defTabSz="914400" rtl="0" eaLnBrk="1" fontAlgn="base" latinLnBrk="0" hangingPunct="1">
              <a:lnSpc>
                <a:spcPct val="100000"/>
              </a:lnSpc>
              <a:spcBef>
                <a:spcPct val="20000"/>
              </a:spcBef>
              <a:spcAft>
                <a:spcPct val="0"/>
              </a:spcAft>
              <a:buClrTx/>
              <a:buSzTx/>
              <a:buFontTx/>
              <a:buChar char="•"/>
              <a:defRPr/>
            </a:pPr>
            <a:endParaRPr kumimoji="0" lang="zh-CN" altLang="zh-CN" sz="34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5125" name="Rectangle 2"/>
          <p:cNvSpPr>
            <a:spLocks noGrp="1" noChangeAspect="1"/>
          </p:cNvSpPr>
          <p:nvPr>
            <p:ph type="title"/>
          </p:nvPr>
        </p:nvSpPr>
        <p:spPr>
          <a:xfrm>
            <a:off x="647700" y="0"/>
            <a:ext cx="8385175" cy="446088"/>
          </a:xfrm>
          <a:prstGeom prst="rect">
            <a:avLst/>
          </a:prstGeom>
          <a:noFill/>
          <a:ln w="9525">
            <a:noFill/>
          </a:ln>
        </p:spPr>
        <p:txBody>
          <a:bodyPr anchor="ctr"/>
          <a:lstStyle/>
          <a:p>
            <a:pPr lvl="0"/>
            <a:r>
              <a:rPr lang="en-US" altLang="zh-CN" dirty="0"/>
              <a:t>Table 1</a:t>
            </a:r>
            <a:endParaRPr lang="en-US" altLang="zh-CN" dirty="0"/>
          </a:p>
        </p:txBody>
      </p:sp>
      <p:sp>
        <p:nvSpPr>
          <p:cNvPr id="5126" name="Rectangle 3"/>
          <p:cNvSpPr>
            <a:spLocks noGrp="1"/>
          </p:cNvSpPr>
          <p:nvPr>
            <p:ph type="body"/>
          </p:nvPr>
        </p:nvSpPr>
        <p:spPr>
          <a:xfrm>
            <a:off x="457200" y="1600200"/>
            <a:ext cx="3657600" cy="4114800"/>
          </a:xfrm>
          <a:prstGeom prst="rect">
            <a:avLst/>
          </a:prstGeom>
          <a:noFill/>
          <a:ln w="9525">
            <a:noFill/>
          </a:ln>
        </p:spPr>
        <p:txBody>
          <a:bodyPr/>
          <a:lstStyle/>
          <a:p>
            <a:pPr lvl="0"/>
            <a:r>
              <a:rPr lang="en-US" altLang="zh-CN" dirty="0"/>
              <a:t>text</a:t>
            </a:r>
            <a:endParaRPr lang="en-US" altLang="zh-CN" dirty="0"/>
          </a:p>
        </p:txBody>
      </p:sp>
      <p:sp>
        <p:nvSpPr>
          <p:cNvPr id="185357" name="Rectangle 13"/>
          <p:cNvSpPr>
            <a:spLocks noGrp="1" noChangeArrowheads="1"/>
          </p:cNvSpPr>
          <p:nvPr>
            <p:ph type="sldNum" sz="quarter" idx="4"/>
          </p:nvPr>
        </p:nvSpPr>
        <p:spPr bwMode="auto">
          <a:xfrm>
            <a:off x="8634413" y="6483350"/>
            <a:ext cx="509588" cy="369888"/>
          </a:xfrm>
          <a:prstGeom prst="rect">
            <a:avLst/>
          </a:prstGeom>
          <a:noFill/>
          <a:ln w="19050">
            <a:noFill/>
            <a:prstDash val="sysDash"/>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FC2B4FD3-2882-4E04-B9A3-AA4A3F7589F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58225"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58" r:id="rId1"/>
  </p:sldLayoutIdLst>
  <p:hf hdr="0" ftr="0" dt="0"/>
  <p:txStyles>
    <p:titleStyle>
      <a:lvl1pPr algn="ctr" rtl="0" eaLnBrk="0" fontAlgn="base" hangingPunct="0">
        <a:spcBef>
          <a:spcPct val="0"/>
        </a:spcBef>
        <a:spcAft>
          <a:spcPct val="0"/>
        </a:spcAft>
        <a:defRPr sz="3400">
          <a:solidFill>
            <a:srgbClr val="0D0D0D"/>
          </a:solidFill>
          <a:latin typeface="+mj-lt"/>
          <a:ea typeface="+mj-ea"/>
          <a:cs typeface="+mj-cs"/>
        </a:defRPr>
      </a:lvl1pPr>
      <a:lvl2pPr algn="ctr" rtl="0" eaLnBrk="0" fontAlgn="base" hangingPunct="0">
        <a:spcBef>
          <a:spcPct val="0"/>
        </a:spcBef>
        <a:spcAft>
          <a:spcPct val="0"/>
        </a:spcAft>
        <a:defRPr sz="3400">
          <a:solidFill>
            <a:srgbClr val="0D0D0D"/>
          </a:solidFill>
          <a:latin typeface="Arial" panose="020B0604020202020204" pitchFamily="34" charset="0"/>
        </a:defRPr>
      </a:lvl2pPr>
      <a:lvl3pPr algn="ctr" rtl="0" eaLnBrk="0" fontAlgn="base" hangingPunct="0">
        <a:spcBef>
          <a:spcPct val="0"/>
        </a:spcBef>
        <a:spcAft>
          <a:spcPct val="0"/>
        </a:spcAft>
        <a:defRPr sz="3400">
          <a:solidFill>
            <a:srgbClr val="0D0D0D"/>
          </a:solidFill>
          <a:latin typeface="Arial" panose="020B0604020202020204" pitchFamily="34" charset="0"/>
        </a:defRPr>
      </a:lvl3pPr>
      <a:lvl4pPr algn="ctr" rtl="0" eaLnBrk="0" fontAlgn="base" hangingPunct="0">
        <a:spcBef>
          <a:spcPct val="0"/>
        </a:spcBef>
        <a:spcAft>
          <a:spcPct val="0"/>
        </a:spcAft>
        <a:defRPr sz="3400">
          <a:solidFill>
            <a:srgbClr val="0D0D0D"/>
          </a:solidFill>
          <a:latin typeface="Arial" panose="020B0604020202020204" pitchFamily="34" charset="0"/>
        </a:defRPr>
      </a:lvl4pPr>
      <a:lvl5pPr algn="ctr" rtl="0" eaLnBrk="0" fontAlgn="base" hangingPunct="0">
        <a:spcBef>
          <a:spcPct val="0"/>
        </a:spcBef>
        <a:spcAft>
          <a:spcPct val="0"/>
        </a:spcAft>
        <a:defRPr sz="3400">
          <a:solidFill>
            <a:srgbClr val="0D0D0D"/>
          </a:solidFill>
          <a:latin typeface="Arial" panose="020B0604020202020204" pitchFamily="34" charset="0"/>
        </a:defRPr>
      </a:lvl5pPr>
      <a:lvl6pPr marL="457200" algn="l" rtl="0" fontAlgn="base">
        <a:spcBef>
          <a:spcPct val="0"/>
        </a:spcBef>
        <a:spcAft>
          <a:spcPct val="0"/>
        </a:spcAft>
        <a:defRPr sz="3400">
          <a:solidFill>
            <a:srgbClr val="660066"/>
          </a:solidFill>
          <a:latin typeface="Arial" panose="020B0604020202020204" pitchFamily="34" charset="0"/>
        </a:defRPr>
      </a:lvl6pPr>
      <a:lvl7pPr marL="914400" algn="l" rtl="0" fontAlgn="base">
        <a:spcBef>
          <a:spcPct val="0"/>
        </a:spcBef>
        <a:spcAft>
          <a:spcPct val="0"/>
        </a:spcAft>
        <a:defRPr sz="3400">
          <a:solidFill>
            <a:srgbClr val="660066"/>
          </a:solidFill>
          <a:latin typeface="Arial" panose="020B0604020202020204" pitchFamily="34" charset="0"/>
        </a:defRPr>
      </a:lvl7pPr>
      <a:lvl8pPr marL="1371600" algn="l" rtl="0" fontAlgn="base">
        <a:spcBef>
          <a:spcPct val="0"/>
        </a:spcBef>
        <a:spcAft>
          <a:spcPct val="0"/>
        </a:spcAft>
        <a:defRPr sz="3400">
          <a:solidFill>
            <a:srgbClr val="660066"/>
          </a:solidFill>
          <a:latin typeface="Arial" panose="020B0604020202020204" pitchFamily="34" charset="0"/>
        </a:defRPr>
      </a:lvl8pPr>
      <a:lvl9pPr marL="1828800" algn="l" rtl="0" fontAlgn="base">
        <a:spcBef>
          <a:spcPct val="0"/>
        </a:spcBef>
        <a:spcAft>
          <a:spcPct val="0"/>
        </a:spcAft>
        <a:defRPr sz="3400">
          <a:solidFill>
            <a:srgbClr val="660066"/>
          </a:solidFill>
          <a:latin typeface="Arial" panose="020B0604020202020204" pitchFamily="34" charset="0"/>
        </a:defRPr>
      </a:lvl9pPr>
    </p:titleStyle>
    <p:bodyStyle>
      <a:lvl1pPr marL="342900" indent="-342900" algn="l" rtl="0" eaLnBrk="0" fontAlgn="base" hangingPunct="0">
        <a:spcBef>
          <a:spcPct val="20000"/>
        </a:spcBef>
        <a:spcAft>
          <a:spcPct val="0"/>
        </a:spcAft>
        <a:defRPr sz="3200">
          <a:solidFill>
            <a:schemeClr val="tx1"/>
          </a:solidFill>
          <a:latin typeface="+mn-lt"/>
          <a:ea typeface="+mn-ea"/>
          <a:cs typeface="+mn-cs"/>
        </a:defRPr>
      </a:lvl1pPr>
      <a:lvl2pPr marL="742950" indent="-285750" algn="l" rtl="0" eaLnBrk="0" fontAlgn="base" hangingPunct="0">
        <a:spcBef>
          <a:spcPct val="20000"/>
        </a:spcBef>
        <a:spcAft>
          <a:spcPct val="0"/>
        </a:spcAft>
        <a:defRPr sz="3200">
          <a:solidFill>
            <a:schemeClr val="tx1"/>
          </a:solidFill>
          <a:latin typeface="+mn-lt"/>
        </a:defRPr>
      </a:lvl2pPr>
      <a:lvl3pPr marL="1143000" indent="-228600" algn="l" rtl="0" eaLnBrk="0" fontAlgn="base" hangingPunct="0">
        <a:spcBef>
          <a:spcPct val="20000"/>
        </a:spcBef>
        <a:spcAft>
          <a:spcPct val="0"/>
        </a:spcAft>
        <a:defRPr sz="3200">
          <a:solidFill>
            <a:schemeClr val="tx1"/>
          </a:solidFill>
          <a:latin typeface="+mn-lt"/>
        </a:defRPr>
      </a:lvl3pPr>
      <a:lvl4pPr marL="1600200" indent="-228600" algn="l" rtl="0" eaLnBrk="0" fontAlgn="base" hangingPunct="0">
        <a:spcBef>
          <a:spcPct val="20000"/>
        </a:spcBef>
        <a:spcAft>
          <a:spcPct val="0"/>
        </a:spcAft>
        <a:defRPr sz="3200">
          <a:solidFill>
            <a:schemeClr val="tx1"/>
          </a:solidFill>
          <a:latin typeface="+mn-lt"/>
        </a:defRPr>
      </a:lvl4pPr>
      <a:lvl5pPr marL="2057400" indent="-228600" algn="l" rtl="0" eaLnBrk="0" fontAlgn="base" hangingPunct="0">
        <a:spcBef>
          <a:spcPct val="20000"/>
        </a:spcBef>
        <a:spcAft>
          <a:spcPct val="0"/>
        </a:spcAft>
        <a:defRPr sz="32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6146" name="Group 1"/>
          <p:cNvGrpSpPr/>
          <p:nvPr userDrawn="1"/>
        </p:nvGrpSpPr>
        <p:grpSpPr>
          <a:xfrm>
            <a:off x="8605838" y="0"/>
            <a:ext cx="569912" cy="1123950"/>
            <a:chOff x="8533995" y="1"/>
            <a:chExt cx="627467" cy="1293023"/>
          </a:xfrm>
        </p:grpSpPr>
        <p:pic>
          <p:nvPicPr>
            <p:cNvPr id="6156" name="Picture 13" descr="C:\Users\Andreea\Desktop\Mankiw 7e\pics plus\case study2.png"/>
            <p:cNvPicPr>
              <a:picLocks noChangeAspect="1"/>
            </p:cNvPicPr>
            <p:nvPr userDrawn="1"/>
          </p:nvPicPr>
          <p:blipFill>
            <a:blip r:embed="rId2"/>
            <a:stretch>
              <a:fillRect/>
            </a:stretch>
          </p:blipFill>
          <p:spPr>
            <a:xfrm rot="10800000">
              <a:off x="8533995" y="1"/>
              <a:ext cx="619771" cy="670698"/>
            </a:xfrm>
            <a:prstGeom prst="rect">
              <a:avLst/>
            </a:prstGeom>
            <a:noFill/>
            <a:ln w="9525">
              <a:noFill/>
            </a:ln>
          </p:spPr>
        </p:pic>
        <p:pic>
          <p:nvPicPr>
            <p:cNvPr id="6157" name="Picture 13" descr="C:\Users\Andreea\Desktop\Mankiw 7e\pics plus\case study2.png"/>
            <p:cNvPicPr>
              <a:picLocks noChangeAspect="1"/>
            </p:cNvPicPr>
            <p:nvPr userDrawn="1"/>
          </p:nvPicPr>
          <p:blipFill>
            <a:blip r:embed="rId2"/>
            <a:stretch>
              <a:fillRect/>
            </a:stretch>
          </p:blipFill>
          <p:spPr>
            <a:xfrm rot="5400000">
              <a:off x="8525989" y="657551"/>
              <a:ext cx="651163" cy="619769"/>
            </a:xfrm>
            <a:prstGeom prst="rect">
              <a:avLst/>
            </a:prstGeom>
            <a:noFill/>
            <a:ln w="9525">
              <a:noFill/>
            </a:ln>
          </p:spPr>
        </p:pic>
      </p:grpSp>
      <p:sp>
        <p:nvSpPr>
          <p:cNvPr id="6147" name="Rectangle 2"/>
          <p:cNvSpPr>
            <a:spLocks noGrp="1" noChangeAspect="1"/>
          </p:cNvSpPr>
          <p:nvPr>
            <p:ph type="title"/>
          </p:nvPr>
        </p:nvSpPr>
        <p:spPr>
          <a:xfrm>
            <a:off x="506413" y="0"/>
            <a:ext cx="8450262" cy="587375"/>
          </a:xfrm>
          <a:prstGeom prst="rect">
            <a:avLst/>
          </a:prstGeom>
          <a:noFill/>
          <a:ln w="9525">
            <a:noFill/>
          </a:ln>
        </p:spPr>
        <p:txBody>
          <a:bodyPr anchor="ctr"/>
          <a:lstStyle/>
          <a:p>
            <a:pPr lvl="0"/>
            <a:r>
              <a:rPr lang="en-US" altLang="zh-CN" dirty="0"/>
              <a:t>Master case-study #2</a:t>
            </a:r>
            <a:endParaRPr lang="en-US" altLang="zh-CN" dirty="0"/>
          </a:p>
        </p:txBody>
      </p:sp>
      <p:sp>
        <p:nvSpPr>
          <p:cNvPr id="6150" name="Rectangle 3"/>
          <p:cNvSpPr>
            <a:spLocks noGrp="1" noChangeAspect="1"/>
          </p:cNvSpPr>
          <p:nvPr>
            <p:ph type="body"/>
          </p:nvPr>
        </p:nvSpPr>
        <p:spPr>
          <a:xfrm>
            <a:off x="457200" y="700088"/>
            <a:ext cx="8458200" cy="5776912"/>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  - colorat diferit</a:t>
            </a:r>
            <a:endParaRPr lang="en-US" altLang="zh-CN" dirty="0"/>
          </a:p>
        </p:txBody>
      </p:sp>
      <p:sp>
        <p:nvSpPr>
          <p:cNvPr id="216071" name="Rectangle 7"/>
          <p:cNvSpPr>
            <a:spLocks noGrp="1" noChangeArrowheads="1"/>
          </p:cNvSpPr>
          <p:nvPr>
            <p:ph type="sldNum" sz="quarter" idx="4"/>
          </p:nvPr>
        </p:nvSpPr>
        <p:spPr bwMode="auto">
          <a:xfrm>
            <a:off x="8628063" y="6467475"/>
            <a:ext cx="515938" cy="390525"/>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E0E3821B-E8DD-4045-B030-457EDD52796C}"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439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grpSp>
        <p:nvGrpSpPr>
          <p:cNvPr id="6151" name="Group 3"/>
          <p:cNvGrpSpPr/>
          <p:nvPr userDrawn="1"/>
        </p:nvGrpSpPr>
        <p:grpSpPr>
          <a:xfrm>
            <a:off x="-3175" y="0"/>
            <a:ext cx="654050" cy="6483350"/>
            <a:chOff x="-3265" y="0"/>
            <a:chExt cx="654429" cy="6483350"/>
          </a:xfrm>
        </p:grpSpPr>
        <p:pic>
          <p:nvPicPr>
            <p:cNvPr id="6152" name="Picture 12" descr="C:\Users\Andreea\Desktop\Mankiw 7e\pics plus\case study.png"/>
            <p:cNvPicPr>
              <a:picLocks noChangeAspect="1"/>
            </p:cNvPicPr>
            <p:nvPr userDrawn="1"/>
          </p:nvPicPr>
          <p:blipFill>
            <a:blip r:embed="rId3"/>
            <a:stretch>
              <a:fillRect/>
            </a:stretch>
          </p:blipFill>
          <p:spPr>
            <a:xfrm>
              <a:off x="0" y="0"/>
              <a:ext cx="651164" cy="670699"/>
            </a:xfrm>
            <a:prstGeom prst="rect">
              <a:avLst/>
            </a:prstGeom>
            <a:noFill/>
            <a:ln w="9525">
              <a:noFill/>
            </a:ln>
          </p:spPr>
        </p:pic>
        <p:grpSp>
          <p:nvGrpSpPr>
            <p:cNvPr id="6153" name="Group 2"/>
            <p:cNvGrpSpPr/>
            <p:nvPr userDrawn="1"/>
          </p:nvGrpSpPr>
          <p:grpSpPr>
            <a:xfrm>
              <a:off x="-3265" y="642457"/>
              <a:ext cx="335350" cy="5840893"/>
              <a:chOff x="-3265" y="642457"/>
              <a:chExt cx="335350" cy="5840893"/>
            </a:xfrm>
          </p:grpSpPr>
          <p:pic>
            <p:nvPicPr>
              <p:cNvPr id="6154" name="Picture 11" descr="C:\Users\Andreea\Desktop\Mankiw 7e\pics plus\purple.png"/>
              <p:cNvPicPr>
                <a:picLocks noChangeAspect="1"/>
              </p:cNvPicPr>
              <p:nvPr userDrawn="1"/>
            </p:nvPicPr>
            <p:blipFill>
              <a:blip r:embed="rId4"/>
              <a:stretch>
                <a:fillRect/>
              </a:stretch>
            </p:blipFill>
            <p:spPr>
              <a:xfrm>
                <a:off x="0" y="642457"/>
                <a:ext cx="319088" cy="5840893"/>
              </a:xfrm>
              <a:prstGeom prst="rect">
                <a:avLst/>
              </a:prstGeom>
              <a:noFill/>
              <a:ln w="9525">
                <a:noFill/>
              </a:ln>
            </p:spPr>
          </p:pic>
          <p:pic>
            <p:nvPicPr>
              <p:cNvPr id="6155" name="Picture 13" descr="C:\Users\Andreea\Desktop\Mankiw 7e\pics plus\case study2.png"/>
              <p:cNvPicPr>
                <a:picLocks noChangeAspect="1"/>
              </p:cNvPicPr>
              <p:nvPr userDrawn="1"/>
            </p:nvPicPr>
            <p:blipFill>
              <a:blip r:embed="rId2"/>
              <a:stretch>
                <a:fillRect/>
              </a:stretch>
            </p:blipFill>
            <p:spPr>
              <a:xfrm rot="-5400000">
                <a:off x="1619" y="637574"/>
                <a:ext cx="325582" cy="335350"/>
              </a:xfrm>
              <a:prstGeom prst="rect">
                <a:avLst/>
              </a:prstGeom>
              <a:noFill/>
              <a:ln w="9525">
                <a:noFill/>
              </a:ln>
            </p:spPr>
          </p:pic>
        </p:grpSp>
      </p:grpSp>
    </p:spTree>
  </p:cSld>
  <p:clrMap bg1="lt1" tx1="dk1" bg2="lt2" tx2="dk2" accent1="accent1" accent2="accent2" accent3="accent3" accent4="accent4" accent5="accent5" accent6="accent6" hlink="hlink" folHlink="folHlink"/>
  <p:sldLayoutIdLst>
    <p:sldLayoutId id="2147483660"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50">
                                            <p:txEl>
                                              <p:pRg st="0" end="0"/>
                                            </p:txEl>
                                          </p:spTgt>
                                        </p:tgtEl>
                                        <p:attrNameLst>
                                          <p:attrName>style.visibility</p:attrName>
                                        </p:attrNameLst>
                                      </p:cBhvr>
                                      <p:to>
                                        <p:strVal val="visible"/>
                                      </p:to>
                                    </p:set>
                                    <p:animEffect transition="in" filter="wipe(left)">
                                      <p:cBhvr>
                                        <p:cTn id="7" dur="500"/>
                                        <p:tgtEl>
                                          <p:spTgt spid="615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6150">
                                            <p:txEl>
                                              <p:pRg st="1" end="1"/>
                                            </p:txEl>
                                          </p:spTgt>
                                        </p:tgtEl>
                                        <p:attrNameLst>
                                          <p:attrName>style.visibility</p:attrName>
                                        </p:attrNameLst>
                                      </p:cBhvr>
                                      <p:to>
                                        <p:strVal val="visible"/>
                                      </p:to>
                                    </p:set>
                                    <p:animEffect transition="in" filter="wipe(left)">
                                      <p:cBhvr>
                                        <p:cTn id="11" dur="500"/>
                                        <p:tgtEl>
                                          <p:spTgt spid="615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150">
                                            <p:txEl>
                                              <p:pRg st="2" end="2"/>
                                            </p:txEl>
                                          </p:spTgt>
                                        </p:tgtEl>
                                        <p:attrNameLst>
                                          <p:attrName>style.visibility</p:attrName>
                                        </p:attrNameLst>
                                      </p:cBhvr>
                                      <p:to>
                                        <p:strVal val="visible"/>
                                      </p:to>
                                    </p:set>
                                    <p:animEffect transition="in" filter="wipe(left)">
                                      <p:cBhvr>
                                        <p:cTn id="15" dur="500"/>
                                        <p:tgtEl>
                                          <p:spTgt spid="615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6150">
                                            <p:txEl>
                                              <p:pRg st="3" end="3"/>
                                            </p:txEl>
                                          </p:spTgt>
                                        </p:tgtEl>
                                        <p:attrNameLst>
                                          <p:attrName>style.visibility</p:attrName>
                                        </p:attrNameLst>
                                      </p:cBhvr>
                                      <p:to>
                                        <p:strVal val="visible"/>
                                      </p:to>
                                    </p:set>
                                    <p:animEffect transition="in" filter="wipe(left)">
                                      <p:cBhvr>
                                        <p:cTn id="19" dur="500"/>
                                        <p:tgtEl>
                                          <p:spTgt spid="6150">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6150">
                                            <p:txEl>
                                              <p:pRg st="4" end="4"/>
                                            </p:txEl>
                                          </p:spTgt>
                                        </p:tgtEl>
                                        <p:attrNameLst>
                                          <p:attrName>style.visibility</p:attrName>
                                        </p:attrNameLst>
                                      </p:cBhvr>
                                      <p:to>
                                        <p:strVal val="visible"/>
                                      </p:to>
                                    </p:set>
                                    <p:animEffect transition="in" filter="wipe(left)">
                                      <p:cBhvr>
                                        <p:cTn id="23" dur="500"/>
                                        <p:tgtEl>
                                          <p:spTgt spid="61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build="p">
        <p:tmplLst>
          <p:tmpl lvl="1">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6150"/>
                        </p:tgtEl>
                        <p:attrNameLst>
                          <p:attrName>style.visibility</p:attrName>
                        </p:attrNameLst>
                      </p:cBhvr>
                      <p:to>
                        <p:strVal val="visible"/>
                      </p:to>
                    </p:set>
                    <p:animEffect transition="in" filter="wipe(left)">
                      <p:cBhvr>
                        <p:cTn dur="500"/>
                        <p:tgtEl>
                          <p:spTgt spid="6150"/>
                        </p:tgtEl>
                      </p:cBhvr>
                    </p:animEffect>
                  </p:childTnLst>
                </p:cTn>
              </p:par>
            </p:tnLst>
          </p:tmpl>
        </p:tmplLst>
      </p:bldP>
    </p:bldLst>
  </p:timing>
  <p:hf hdr="0" ftr="0" dt="0"/>
  <p:txStyles>
    <p:titleStyle>
      <a:lvl1pPr algn="ctr" rtl="0" eaLnBrk="0" fontAlgn="base" hangingPunct="0">
        <a:spcBef>
          <a:spcPct val="0"/>
        </a:spcBef>
        <a:spcAft>
          <a:spcPct val="0"/>
        </a:spcAft>
        <a:defRPr sz="3000">
          <a:solidFill>
            <a:srgbClr val="0D0D0D"/>
          </a:solidFill>
          <a:latin typeface="+mj-lt"/>
          <a:ea typeface="+mj-ea"/>
          <a:cs typeface="+mj-cs"/>
        </a:defRPr>
      </a:lvl1pPr>
      <a:lvl2pPr algn="ctr" rtl="0" eaLnBrk="0" fontAlgn="base" hangingPunct="0">
        <a:spcBef>
          <a:spcPct val="0"/>
        </a:spcBef>
        <a:spcAft>
          <a:spcPct val="0"/>
        </a:spcAft>
        <a:defRPr sz="3000">
          <a:solidFill>
            <a:srgbClr val="0D0D0D"/>
          </a:solidFill>
          <a:latin typeface="Arial" panose="020B0604020202020204" pitchFamily="34" charset="0"/>
        </a:defRPr>
      </a:lvl2pPr>
      <a:lvl3pPr algn="ctr" rtl="0" eaLnBrk="0" fontAlgn="base" hangingPunct="0">
        <a:spcBef>
          <a:spcPct val="0"/>
        </a:spcBef>
        <a:spcAft>
          <a:spcPct val="0"/>
        </a:spcAft>
        <a:defRPr sz="3000">
          <a:solidFill>
            <a:srgbClr val="0D0D0D"/>
          </a:solidFill>
          <a:latin typeface="Arial" panose="020B0604020202020204" pitchFamily="34" charset="0"/>
        </a:defRPr>
      </a:lvl3pPr>
      <a:lvl4pPr algn="ctr" rtl="0" eaLnBrk="0" fontAlgn="base" hangingPunct="0">
        <a:spcBef>
          <a:spcPct val="0"/>
        </a:spcBef>
        <a:spcAft>
          <a:spcPct val="0"/>
        </a:spcAft>
        <a:defRPr sz="3000">
          <a:solidFill>
            <a:srgbClr val="0D0D0D"/>
          </a:solidFill>
          <a:latin typeface="Arial" panose="020B0604020202020204" pitchFamily="34" charset="0"/>
        </a:defRPr>
      </a:lvl4pPr>
      <a:lvl5pPr algn="ctr" rtl="0" eaLnBrk="0" fontAlgn="base" hangingPunct="0">
        <a:spcBef>
          <a:spcPct val="0"/>
        </a:spcBef>
        <a:spcAft>
          <a:spcPct val="0"/>
        </a:spcAft>
        <a:defRPr sz="3000">
          <a:solidFill>
            <a:srgbClr val="0D0D0D"/>
          </a:solidFill>
          <a:latin typeface="Arial" panose="020B0604020202020204" pitchFamily="34" charset="0"/>
        </a:defRPr>
      </a:lvl5pPr>
      <a:lvl6pPr marL="457200" algn="l" rtl="0" fontAlgn="base">
        <a:spcBef>
          <a:spcPct val="0"/>
        </a:spcBef>
        <a:spcAft>
          <a:spcPct val="0"/>
        </a:spcAft>
        <a:defRPr sz="3000">
          <a:solidFill>
            <a:srgbClr val="990000"/>
          </a:solidFill>
          <a:latin typeface="Arial" panose="020B0604020202020204" pitchFamily="34" charset="0"/>
        </a:defRPr>
      </a:lvl6pPr>
      <a:lvl7pPr marL="914400" algn="l" rtl="0" fontAlgn="base">
        <a:spcBef>
          <a:spcPct val="0"/>
        </a:spcBef>
        <a:spcAft>
          <a:spcPct val="0"/>
        </a:spcAft>
        <a:defRPr sz="3000">
          <a:solidFill>
            <a:srgbClr val="990000"/>
          </a:solidFill>
          <a:latin typeface="Arial" panose="020B0604020202020204" pitchFamily="34" charset="0"/>
        </a:defRPr>
      </a:lvl7pPr>
      <a:lvl8pPr marL="1371600" algn="l" rtl="0" fontAlgn="base">
        <a:spcBef>
          <a:spcPct val="0"/>
        </a:spcBef>
        <a:spcAft>
          <a:spcPct val="0"/>
        </a:spcAft>
        <a:defRPr sz="3000">
          <a:solidFill>
            <a:srgbClr val="990000"/>
          </a:solidFill>
          <a:latin typeface="Arial" panose="020B0604020202020204" pitchFamily="34" charset="0"/>
        </a:defRPr>
      </a:lvl8pPr>
      <a:lvl9pPr marL="1828800" algn="l" rtl="0" fontAlgn="base">
        <a:spcBef>
          <a:spcPct val="0"/>
        </a:spcBef>
        <a:spcAft>
          <a:spcPct val="0"/>
        </a:spcAft>
        <a:defRPr sz="3000">
          <a:solidFill>
            <a:srgbClr val="990000"/>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7030A0"/>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spect="1"/>
          </p:cNvSpPr>
          <p:nvPr>
            <p:ph type="title"/>
          </p:nvPr>
        </p:nvSpPr>
        <p:spPr>
          <a:xfrm>
            <a:off x="2236788" y="0"/>
            <a:ext cx="6907212" cy="609600"/>
          </a:xfrm>
          <a:prstGeom prst="rect">
            <a:avLst/>
          </a:prstGeom>
          <a:noFill/>
          <a:ln w="9525">
            <a:noFill/>
          </a:ln>
        </p:spPr>
        <p:txBody>
          <a:bodyPr anchor="ctr"/>
          <a:lstStyle/>
          <a:p>
            <a:pPr lvl="0"/>
            <a:r>
              <a:rPr lang="en-US" altLang="zh-CN" dirty="0"/>
              <a:t>Appendix master title</a:t>
            </a:r>
            <a:endParaRPr lang="en-US" altLang="zh-CN" dirty="0"/>
          </a:p>
        </p:txBody>
      </p:sp>
      <p:sp>
        <p:nvSpPr>
          <p:cNvPr id="206855" name="Rectangle 7"/>
          <p:cNvSpPr>
            <a:spLocks noGrp="1" noChangeArrowheads="1"/>
          </p:cNvSpPr>
          <p:nvPr>
            <p:ph type="sldNum" sz="quarter" idx="4"/>
          </p:nvPr>
        </p:nvSpPr>
        <p:spPr bwMode="auto">
          <a:xfrm>
            <a:off x="8658225" y="6488113"/>
            <a:ext cx="485775" cy="369888"/>
          </a:xfrm>
          <a:prstGeom prst="rect">
            <a:avLst/>
          </a:prstGeom>
          <a:noFill/>
          <a:ln w="9525">
            <a:noFill/>
            <a:miter lim="800000"/>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742AC906-8406-49DB-A970-95900C9134BD}"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37588" cy="365125"/>
          </a:xfrm>
          <a:prstGeom prst="rect">
            <a:avLst/>
          </a:prstGeom>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sp>
        <p:nvSpPr>
          <p:cNvPr id="10" name="Text Placeholder 9"/>
          <p:cNvSpPr>
            <a:spLocks noGrp="1"/>
          </p:cNvSpPr>
          <p:nvPr>
            <p:ph type="body"/>
          </p:nvPr>
        </p:nvSpPr>
        <p:spPr>
          <a:xfrm>
            <a:off x="457200" y="592138"/>
            <a:ext cx="8482013" cy="5808662"/>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pic>
        <p:nvPicPr>
          <p:cNvPr id="7174" name="Picture 11" descr="C:\Users\Andreea\Desktop\Mankiw 7e\pics plus\appendix.png"/>
          <p:cNvPicPr>
            <a:picLocks noChangeAspect="1"/>
          </p:cNvPicPr>
          <p:nvPr userDrawn="1"/>
        </p:nvPicPr>
        <p:blipFill>
          <a:blip r:embed="rId2"/>
          <a:stretch>
            <a:fillRect/>
          </a:stretch>
        </p:blipFill>
        <p:spPr>
          <a:xfrm>
            <a:off x="28575" y="68263"/>
            <a:ext cx="2208213" cy="523875"/>
          </a:xfrm>
          <a:prstGeom prst="rect">
            <a:avLst/>
          </a:prstGeom>
          <a:noFill/>
          <a:ln w="9525">
            <a:noFill/>
          </a:ln>
        </p:spPr>
      </p:pic>
      <p:pic>
        <p:nvPicPr>
          <p:cNvPr id="7175" name="Picture 12" descr="C:\Users\Andreea\Desktop\Mankiw 7e\pics plus\app blue.png"/>
          <p:cNvPicPr>
            <a:picLocks noChangeAspect="1"/>
          </p:cNvPicPr>
          <p:nvPr userDrawn="1"/>
        </p:nvPicPr>
        <p:blipFill>
          <a:blip r:embed="rId3"/>
          <a:stretch>
            <a:fillRect/>
          </a:stretch>
        </p:blipFill>
        <p:spPr>
          <a:xfrm>
            <a:off x="26988" y="552450"/>
            <a:ext cx="419100" cy="5902325"/>
          </a:xfrm>
          <a:prstGeom prst="rect">
            <a:avLst/>
          </a:prstGeom>
          <a:noFill/>
          <a:ln w="9525">
            <a:noFill/>
          </a:ln>
        </p:spPr>
      </p:pic>
      <p:grpSp>
        <p:nvGrpSpPr>
          <p:cNvPr id="7176" name="Group 1"/>
          <p:cNvGrpSpPr/>
          <p:nvPr userDrawn="1"/>
        </p:nvGrpSpPr>
        <p:grpSpPr>
          <a:xfrm>
            <a:off x="8232775" y="750888"/>
            <a:ext cx="898525" cy="5734050"/>
            <a:chOff x="8245350" y="750627"/>
            <a:chExt cx="898650" cy="5733800"/>
          </a:xfrm>
        </p:grpSpPr>
        <p:pic>
          <p:nvPicPr>
            <p:cNvPr id="7177" name="Picture 12" descr="C:\Users\Andreea\Desktop\Mankiw 7e\pics plus\app blue.png"/>
            <p:cNvPicPr>
              <a:picLocks noChangeAspect="1"/>
            </p:cNvPicPr>
            <p:nvPr userDrawn="1"/>
          </p:nvPicPr>
          <p:blipFill>
            <a:blip r:embed="rId4"/>
            <a:stretch>
              <a:fillRect/>
            </a:stretch>
          </p:blipFill>
          <p:spPr>
            <a:xfrm rot="5400000">
              <a:off x="6239218" y="3550615"/>
              <a:ext cx="5704767" cy="104776"/>
            </a:xfrm>
            <a:prstGeom prst="rect">
              <a:avLst/>
            </a:prstGeom>
            <a:noFill/>
            <a:ln w="9525">
              <a:noFill/>
            </a:ln>
          </p:spPr>
        </p:pic>
        <p:pic>
          <p:nvPicPr>
            <p:cNvPr id="7178" name="Picture 12" descr="C:\Users\Andreea\Desktop\Mankiw 7e\pics plus\app blue.png"/>
            <p:cNvPicPr>
              <a:picLocks noChangeAspect="1"/>
            </p:cNvPicPr>
            <p:nvPr userDrawn="1"/>
          </p:nvPicPr>
          <p:blipFill>
            <a:blip r:embed="rId4"/>
            <a:stretch>
              <a:fillRect/>
            </a:stretch>
          </p:blipFill>
          <p:spPr>
            <a:xfrm>
              <a:off x="8245350" y="6393299"/>
              <a:ext cx="898650" cy="91128"/>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662" r:id="rId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0">
                                            <p:txEl>
                                              <p:pRg st="2" end="2"/>
                                            </p:txEl>
                                          </p:spTgt>
                                        </p:tgtEl>
                                        <p:attrNameLst>
                                          <p:attrName>style.visibility</p:attrName>
                                        </p:attrNameLst>
                                      </p:cBhvr>
                                      <p:to>
                                        <p:strVal val="visible"/>
                                      </p:to>
                                    </p:set>
                                    <p:animEffect transition="in" filter="wipe(left)">
                                      <p:cBhvr>
                                        <p:cTn id="15" dur="500"/>
                                        <p:tgtEl>
                                          <p:spTgt spid="10">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0">
                                            <p:txEl>
                                              <p:pRg st="3" end="3"/>
                                            </p:txEl>
                                          </p:spTgt>
                                        </p:tgtEl>
                                        <p:attrNameLst>
                                          <p:attrName>style.visibility</p:attrName>
                                        </p:attrNameLst>
                                      </p:cBhvr>
                                      <p:to>
                                        <p:strVal val="visible"/>
                                      </p:to>
                                    </p:set>
                                    <p:animEffect transition="in" filter="wipe(left)">
                                      <p:cBhvr>
                                        <p:cTn id="19" dur="500"/>
                                        <p:tgtEl>
                                          <p:spTgt spid="10">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10">
                                            <p:txEl>
                                              <p:pRg st="4" end="4"/>
                                            </p:txEl>
                                          </p:spTgt>
                                        </p:tgtEl>
                                        <p:attrNameLst>
                                          <p:attrName>style.visibility</p:attrName>
                                        </p:attrNameLst>
                                      </p:cBhvr>
                                      <p:to>
                                        <p:strVal val="visible"/>
                                      </p:to>
                                    </p:set>
                                    <p:animEffect transition="in" filter="wipe(left)">
                                      <p:cBhvr>
                                        <p:cTn id="23"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p:tmplLst>
          <p:tmpl lvl="1">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wipe(left)">
                      <p:cBhvr>
                        <p:cTn dur="500"/>
                        <p:tgtEl>
                          <p:spTgt spid="10"/>
                        </p:tgtEl>
                      </p:cBhvr>
                    </p:animEffect>
                  </p:childTnLst>
                </p:cTn>
              </p:par>
            </p:tnLst>
          </p:tmpl>
        </p:tmplLst>
      </p:bldP>
    </p:bldLst>
  </p:timing>
  <p:hf hdr="0" ftr="0" dt="0"/>
  <p:txStyles>
    <p:titleStyle>
      <a:lvl1pPr algn="l" rtl="0" eaLnBrk="0" fontAlgn="base" hangingPunct="0">
        <a:spcBef>
          <a:spcPct val="0"/>
        </a:spcBef>
        <a:spcAft>
          <a:spcPct val="0"/>
        </a:spcAft>
        <a:defRPr sz="3400">
          <a:solidFill>
            <a:schemeClr val="tx1"/>
          </a:solidFill>
          <a:latin typeface="+mj-lt"/>
          <a:ea typeface="+mj-ea"/>
          <a:cs typeface="+mj-cs"/>
        </a:defRPr>
      </a:lvl1pPr>
      <a:lvl2pPr algn="l" rtl="0" eaLnBrk="0" fontAlgn="base" hangingPunct="0">
        <a:spcBef>
          <a:spcPct val="0"/>
        </a:spcBef>
        <a:spcAft>
          <a:spcPct val="0"/>
        </a:spcAft>
        <a:defRPr sz="3400">
          <a:solidFill>
            <a:schemeClr val="tx1"/>
          </a:solidFill>
          <a:latin typeface="Arial" panose="020B0604020202020204" pitchFamily="34" charset="0"/>
        </a:defRPr>
      </a:lvl2pPr>
      <a:lvl3pPr algn="l" rtl="0" eaLnBrk="0" fontAlgn="base" hangingPunct="0">
        <a:spcBef>
          <a:spcPct val="0"/>
        </a:spcBef>
        <a:spcAft>
          <a:spcPct val="0"/>
        </a:spcAft>
        <a:defRPr sz="3400">
          <a:solidFill>
            <a:schemeClr val="tx1"/>
          </a:solidFill>
          <a:latin typeface="Arial" panose="020B0604020202020204" pitchFamily="34" charset="0"/>
        </a:defRPr>
      </a:lvl3pPr>
      <a:lvl4pPr algn="l" rtl="0" eaLnBrk="0" fontAlgn="base" hangingPunct="0">
        <a:spcBef>
          <a:spcPct val="0"/>
        </a:spcBef>
        <a:spcAft>
          <a:spcPct val="0"/>
        </a:spcAft>
        <a:defRPr sz="3400">
          <a:solidFill>
            <a:schemeClr val="tx1"/>
          </a:solidFill>
          <a:latin typeface="Arial" panose="020B0604020202020204" pitchFamily="34" charset="0"/>
        </a:defRPr>
      </a:lvl4pPr>
      <a:lvl5pPr algn="l" rtl="0" eaLnBrk="0" fontAlgn="base" hangingPunct="0">
        <a:spcBef>
          <a:spcPct val="0"/>
        </a:spcBef>
        <a:spcAft>
          <a:spcPct val="0"/>
        </a:spcAft>
        <a:defRPr sz="3400">
          <a:solidFill>
            <a:schemeClr val="tx1"/>
          </a:solidFill>
          <a:latin typeface="Arial" panose="020B0604020202020204" pitchFamily="34" charset="0"/>
        </a:defRPr>
      </a:lvl5pPr>
      <a:lvl6pPr marL="457200" algn="l" rtl="0" fontAlgn="base">
        <a:spcBef>
          <a:spcPct val="0"/>
        </a:spcBef>
        <a:spcAft>
          <a:spcPct val="0"/>
        </a:spcAft>
        <a:defRPr sz="3400">
          <a:solidFill>
            <a:srgbClr val="990000"/>
          </a:solidFill>
          <a:latin typeface="Arial" panose="020B0604020202020204" pitchFamily="34" charset="0"/>
        </a:defRPr>
      </a:lvl6pPr>
      <a:lvl7pPr marL="914400" algn="l" rtl="0" fontAlgn="base">
        <a:spcBef>
          <a:spcPct val="0"/>
        </a:spcBef>
        <a:spcAft>
          <a:spcPct val="0"/>
        </a:spcAft>
        <a:defRPr sz="3400">
          <a:solidFill>
            <a:srgbClr val="990000"/>
          </a:solidFill>
          <a:latin typeface="Arial" panose="020B0604020202020204" pitchFamily="34" charset="0"/>
        </a:defRPr>
      </a:lvl7pPr>
      <a:lvl8pPr marL="1371600" algn="l" rtl="0" fontAlgn="base">
        <a:spcBef>
          <a:spcPct val="0"/>
        </a:spcBef>
        <a:spcAft>
          <a:spcPct val="0"/>
        </a:spcAft>
        <a:defRPr sz="3400">
          <a:solidFill>
            <a:srgbClr val="990000"/>
          </a:solidFill>
          <a:latin typeface="Arial" panose="020B0604020202020204" pitchFamily="34" charset="0"/>
        </a:defRPr>
      </a:lvl8pPr>
      <a:lvl9pPr marL="1828800" algn="l" rtl="0" fontAlgn="base">
        <a:spcBef>
          <a:spcPct val="0"/>
        </a:spcBef>
        <a:spcAft>
          <a:spcPct val="0"/>
        </a:spcAft>
        <a:defRPr sz="3400">
          <a:solidFill>
            <a:srgbClr val="990000"/>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Char char="–"/>
        <a:defRPr sz="3200">
          <a:solidFill>
            <a:schemeClr val="tx1"/>
          </a:solidFill>
          <a:latin typeface="+mn-lt"/>
        </a:defRPr>
      </a:lvl2pPr>
      <a:lvl3pPr marL="1143000" indent="-228600" algn="l" rtl="0" eaLnBrk="0" fontAlgn="base" hangingPunct="0">
        <a:spcBef>
          <a:spcPct val="20000"/>
        </a:spcBef>
        <a:spcAft>
          <a:spcPct val="0"/>
        </a:spcAft>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400">
          <a:solidFill>
            <a:schemeClr val="tx1"/>
          </a:solidFill>
          <a:latin typeface="+mn-lt"/>
        </a:defRPr>
      </a:lvl5pPr>
      <a:lvl6pPr marL="2514600" indent="-228600" algn="l" rtl="0" fontAlgn="base">
        <a:spcBef>
          <a:spcPct val="20000"/>
        </a:spcBef>
        <a:spcAft>
          <a:spcPct val="0"/>
        </a:spcAft>
        <a:buChar char="»"/>
        <a:defRPr sz="2400">
          <a:solidFill>
            <a:schemeClr val="tx1"/>
          </a:solidFill>
          <a:latin typeface="+mn-lt"/>
        </a:defRPr>
      </a:lvl6pPr>
      <a:lvl7pPr marL="2971800" indent="-228600" algn="l" rtl="0" fontAlgn="base">
        <a:spcBef>
          <a:spcPct val="20000"/>
        </a:spcBef>
        <a:spcAft>
          <a:spcPct val="0"/>
        </a:spcAft>
        <a:buChar char="»"/>
        <a:defRPr sz="2400">
          <a:solidFill>
            <a:schemeClr val="tx1"/>
          </a:solidFill>
          <a:latin typeface="+mn-lt"/>
        </a:defRPr>
      </a:lvl7pPr>
      <a:lvl8pPr marL="3429000" indent="-228600" algn="l" rtl="0" fontAlgn="base">
        <a:spcBef>
          <a:spcPct val="20000"/>
        </a:spcBef>
        <a:spcAft>
          <a:spcPct val="0"/>
        </a:spcAft>
        <a:buChar char="»"/>
        <a:defRPr sz="2400">
          <a:solidFill>
            <a:schemeClr val="tx1"/>
          </a:solidFill>
          <a:latin typeface="+mn-lt"/>
        </a:defRPr>
      </a:lvl8pPr>
      <a:lvl9pPr marL="3886200" indent="-228600" algn="l" rtl="0" fontAlgn="base">
        <a:spcBef>
          <a:spcPct val="20000"/>
        </a:spcBef>
        <a:spcAft>
          <a:spcPct val="0"/>
        </a:spcAft>
        <a:buChar char="»"/>
        <a:defRPr sz="24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8194"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endParaRPr lang="en-US" altLang="zh-CN" dirty="0"/>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0E130E30-8837-421F-B8D8-3BCF49CF6804}"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cxnSp>
        <p:nvCxnSpPr>
          <p:cNvPr id="8198"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8199" name="Picture 7" descr="C:\Users\Andreea\Desktop\Mankiw 7e\pics plus\ch1.png"/>
          <p:cNvPicPr>
            <a:picLocks noChangeAspect="1"/>
          </p:cNvPicPr>
          <p:nvPr userDrawn="1"/>
        </p:nvPicPr>
        <p:blipFill>
          <a:blip r:embed="rId2"/>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4"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218" name="Rectangle 3"/>
          <p:cNvSpPr>
            <a:spLocks noGrp="1" noChangeAspect="1"/>
          </p:cNvSpPr>
          <p:nvPr>
            <p:ph type="title"/>
          </p:nvPr>
        </p:nvSpPr>
        <p:spPr>
          <a:xfrm>
            <a:off x="290513" y="77788"/>
            <a:ext cx="8853487" cy="889000"/>
          </a:xfrm>
          <a:prstGeom prst="rect">
            <a:avLst/>
          </a:prstGeom>
          <a:noFill/>
          <a:ln w="9525">
            <a:noFill/>
          </a:ln>
        </p:spPr>
        <p:txBody>
          <a:bodyPr wrap="none" anchor="ctr"/>
          <a:lstStyle/>
          <a:p>
            <a:pPr lvl="0"/>
            <a:r>
              <a:rPr lang="en-US" altLang="zh-CN" dirty="0"/>
              <a:t>Name fgchmvb </a:t>
            </a:r>
            <a:endParaRPr lang="en-US" altLang="zh-CN" dirty="0"/>
          </a:p>
        </p:txBody>
      </p:sp>
      <p:sp>
        <p:nvSpPr>
          <p:cNvPr id="3078" name="Rectangle 8"/>
          <p:cNvSpPr>
            <a:spLocks noGrp="1"/>
          </p:cNvSpPr>
          <p:nvPr>
            <p:ph type="body"/>
          </p:nvPr>
        </p:nvSpPr>
        <p:spPr>
          <a:xfrm>
            <a:off x="277813" y="1025525"/>
            <a:ext cx="8588375" cy="5422900"/>
          </a:xfrm>
          <a:prstGeom prst="rect">
            <a:avLst/>
          </a:prstGeom>
          <a:noFill/>
          <a:ln w="9525">
            <a:noFill/>
          </a:ln>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en-US" altLang="zh-CN" dirty="0"/>
          </a:p>
        </p:txBody>
      </p:sp>
      <p:sp>
        <p:nvSpPr>
          <p:cNvPr id="37898" name="Rectangle 10"/>
          <p:cNvSpPr>
            <a:spLocks noGrp="1" noChangeArrowheads="1"/>
          </p:cNvSpPr>
          <p:nvPr>
            <p:ph type="sldNum" sz="quarter" idx="4"/>
          </p:nvPr>
        </p:nvSpPr>
        <p:spPr bwMode="auto">
          <a:xfrm>
            <a:off x="8618538" y="6470650"/>
            <a:ext cx="520700" cy="379413"/>
          </a:xfrm>
          <a:prstGeom prst="rect">
            <a:avLst/>
          </a:prstGeom>
          <a:noFill/>
          <a:ln w="19050">
            <a:solidFill>
              <a:srgbClr val="005EA4"/>
            </a:solidFill>
            <a:prstDash val="sysDot"/>
            <a:bevel/>
          </a:ln>
          <a:effectLst/>
        </p:spPr>
        <p:txBody>
          <a:bodyPr vert="horz" wrap="square" lIns="91440" tIns="45720" rIns="91440" bIns="45720" numCol="1" anchor="t" anchorCtr="0" compatLnSpc="1"/>
          <a:lstStyle>
            <a:lvl1pPr algn="ctr" eaLnBrk="1" hangingPunct="1">
              <a:spcBef>
                <a:spcPct val="0"/>
              </a:spcBef>
              <a:buFontTx/>
              <a:buNone/>
              <a:defRPr sz="1200">
                <a:solidFill>
                  <a:srgbClr val="002060"/>
                </a:solidFill>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fld id="{EA6E0F71-7570-4129-9ADC-23C4E52BCE23}"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
        <p:nvSpPr>
          <p:cNvPr id="5" name="Footer Placeholder 4"/>
          <p:cNvSpPr>
            <a:spLocks noGrp="1"/>
          </p:cNvSpPr>
          <p:nvPr>
            <p:ph type="ftr" sz="quarter" idx="3"/>
          </p:nvPr>
        </p:nvSpPr>
        <p:spPr>
          <a:xfrm>
            <a:off x="0" y="6492875"/>
            <a:ext cx="8605838" cy="365125"/>
          </a:xfrm>
          <a:prstGeom prst="rect">
            <a:avLst/>
          </a:prstGeom>
          <a:noFill/>
        </p:spPr>
        <p:txBody>
          <a:bodyPr vert="horz" lIns="91440" tIns="45720" rIns="91440" bIns="45720" rtlCol="0" anchor="ctr"/>
          <a:lstStyle>
            <a:lvl1pPr algn="l" eaLnBrk="1" hangingPunct="1">
              <a:spcBef>
                <a:spcPct val="20000"/>
              </a:spcBef>
              <a:buFontTx/>
              <a:buNone/>
              <a:defRPr sz="1100">
                <a:solidFill>
                  <a:schemeClr val="tx1"/>
                </a:solidFill>
                <a:cs typeface="Arial" panose="020B0604020202020204" pitchFamily="34" charset="0"/>
              </a:defRPr>
            </a:lvl1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rPr>
              <a:t>© 2015 Cengage Learning. All Rights Reserved. May not be copied, scanned, or duplicated, in whole or in part, except for use as permitted in a license distributed with a certain product or service or otherwise on a password-protected website for classroom use.</a:t>
            </a:r>
            <a:endParaRPr kumimoji="0" lang="en-US" sz="1100" b="0" i="0" u="none" strike="noStrike" kern="1200" cap="none" spc="0" normalizeH="0" baseline="0" noProof="0">
              <a:ln>
                <a:noFill/>
              </a:ln>
              <a:solidFill>
                <a:schemeClr val="tx1"/>
              </a:solidFill>
              <a:effectLst/>
              <a:uLnTx/>
              <a:uFillTx/>
              <a:latin typeface="Arial" panose="020B0604020202020204" pitchFamily="34" charset="0"/>
              <a:ea typeface="+mn-ea"/>
              <a:cs typeface="Arial" panose="020B0604020202020204" pitchFamily="34" charset="0"/>
            </a:endParaRPr>
          </a:p>
        </p:txBody>
      </p:sp>
      <p:cxnSp>
        <p:nvCxnSpPr>
          <p:cNvPr id="9222" name="Straight Connector 2"/>
          <p:cNvCxnSpPr/>
          <p:nvPr userDrawn="1"/>
        </p:nvCxnSpPr>
        <p:spPr>
          <a:xfrm>
            <a:off x="0" y="931863"/>
            <a:ext cx="9144000" cy="0"/>
          </a:xfrm>
          <a:prstGeom prst="line">
            <a:avLst/>
          </a:prstGeom>
          <a:ln w="76200" cap="flat" cmpd="sng">
            <a:solidFill>
              <a:srgbClr val="005EA4"/>
            </a:solidFill>
            <a:prstDash val="sysDot"/>
            <a:headEnd type="none" w="med" len="med"/>
            <a:tailEnd type="none" w="med" len="med"/>
          </a:ln>
        </p:spPr>
      </p:cxnSp>
      <p:pic>
        <p:nvPicPr>
          <p:cNvPr id="9223" name="Picture 7" descr="C:\Users\Andreea\Desktop\Mankiw 7e\pics plus\ch1.png"/>
          <p:cNvPicPr>
            <a:picLocks noChangeAspect="1"/>
          </p:cNvPicPr>
          <p:nvPr userDrawn="1"/>
        </p:nvPicPr>
        <p:blipFill>
          <a:blip r:embed="rId2"/>
          <a:stretch>
            <a:fillRect/>
          </a:stretch>
        </p:blipFill>
        <p:spPr>
          <a:xfrm>
            <a:off x="0" y="0"/>
            <a:ext cx="1450975" cy="968375"/>
          </a:xfrm>
          <a:prstGeom prst="rect">
            <a:avLst/>
          </a:prstGeom>
          <a:noFill/>
          <a:ln w="9525">
            <a:noFill/>
          </a:ln>
        </p:spPr>
      </p:pic>
    </p:spTree>
  </p:cSld>
  <p:clrMap bg1="lt1" tx1="dk1" bg2="lt2" tx2="dk2" accent1="accent1" accent2="accent2" accent3="accent3" accent4="accent4" accent5="accent5" accent6="accent6" hlink="hlink" folHlink="folHlink"/>
  <p:sldLayoutIdLst>
    <p:sldLayoutId id="2147483666" r:id="rId1"/>
  </p:sldLayoutIdLs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78">
                                            <p:txEl>
                                              <p:pRg st="0" end="0"/>
                                            </p:txEl>
                                          </p:spTgt>
                                        </p:tgtEl>
                                        <p:attrNameLst>
                                          <p:attrName>style.visibility</p:attrName>
                                        </p:attrNameLst>
                                      </p:cBhvr>
                                      <p:to>
                                        <p:strVal val="visible"/>
                                      </p:to>
                                    </p:set>
                                    <p:animEffect transition="in" filter="wipe(left)">
                                      <p:cBhvr>
                                        <p:cTn id="7" dur="500"/>
                                        <p:tgtEl>
                                          <p:spTgt spid="307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078">
                                            <p:txEl>
                                              <p:pRg st="1" end="1"/>
                                            </p:txEl>
                                          </p:spTgt>
                                        </p:tgtEl>
                                        <p:attrNameLst>
                                          <p:attrName>style.visibility</p:attrName>
                                        </p:attrNameLst>
                                      </p:cBhvr>
                                      <p:to>
                                        <p:strVal val="visible"/>
                                      </p:to>
                                    </p:set>
                                    <p:animEffect transition="in" filter="wipe(left)">
                                      <p:cBhvr>
                                        <p:cTn id="11" dur="500"/>
                                        <p:tgtEl>
                                          <p:spTgt spid="3078">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078">
                                            <p:txEl>
                                              <p:pRg st="2" end="2"/>
                                            </p:txEl>
                                          </p:spTgt>
                                        </p:tgtEl>
                                        <p:attrNameLst>
                                          <p:attrName>style.visibility</p:attrName>
                                        </p:attrNameLst>
                                      </p:cBhvr>
                                      <p:to>
                                        <p:strVal val="visible"/>
                                      </p:to>
                                    </p:set>
                                    <p:animEffect transition="in" filter="wipe(left)">
                                      <p:cBhvr>
                                        <p:cTn id="15" dur="500"/>
                                        <p:tgtEl>
                                          <p:spTgt spid="3078">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078">
                                            <p:txEl>
                                              <p:pRg st="3" end="3"/>
                                            </p:txEl>
                                          </p:spTgt>
                                        </p:tgtEl>
                                        <p:attrNameLst>
                                          <p:attrName>style.visibility</p:attrName>
                                        </p:attrNameLst>
                                      </p:cBhvr>
                                      <p:to>
                                        <p:strVal val="visible"/>
                                      </p:to>
                                    </p:set>
                                    <p:animEffect transition="in" filter="wipe(left)">
                                      <p:cBhvr>
                                        <p:cTn id="19" dur="500"/>
                                        <p:tgtEl>
                                          <p:spTgt spid="3078">
                                            <p:txEl>
                                              <p:pRg st="3" end="3"/>
                                            </p:txEl>
                                          </p:spTgt>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3078">
                                            <p:txEl>
                                              <p:pRg st="4" end="4"/>
                                            </p:txEl>
                                          </p:spTgt>
                                        </p:tgtEl>
                                        <p:attrNameLst>
                                          <p:attrName>style.visibility</p:attrName>
                                        </p:attrNameLst>
                                      </p:cBhvr>
                                      <p:to>
                                        <p:strVal val="visible"/>
                                      </p:to>
                                    </p:set>
                                    <p:animEffect transition="in" filter="wipe(left)">
                                      <p:cBhvr>
                                        <p:cTn id="23" dur="500"/>
                                        <p:tgtEl>
                                          <p:spTgt spid="307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8" grpId="0" build="p">
        <p:tmplLst>
          <p:tmpl lvl="1">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2">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3">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4">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 lvl="5">
            <p:tnLst>
              <p:par>
                <p:cTn presetID="22" presetClass="entr" presetSubtype="8" fill="hold" nodeType="afterEffect">
                  <p:stCondLst>
                    <p:cond delay="0"/>
                  </p:stCondLst>
                  <p:childTnLst>
                    <p:set>
                      <p:cBhvr>
                        <p:cTn dur="1" fill="hold">
                          <p:stCondLst>
                            <p:cond delay="0"/>
                          </p:stCondLst>
                        </p:cTn>
                        <p:tgtEl>
                          <p:spTgt spid="3078"/>
                        </p:tgtEl>
                        <p:attrNameLst>
                          <p:attrName>style.visibility</p:attrName>
                        </p:attrNameLst>
                      </p:cBhvr>
                      <p:to>
                        <p:strVal val="visible"/>
                      </p:to>
                    </p:set>
                    <p:animEffect transition="in" filter="wipe(left)">
                      <p:cBhvr>
                        <p:cTn dur="500"/>
                        <p:tgtEl>
                          <p:spTgt spid="3078"/>
                        </p:tgtEl>
                      </p:cBhvr>
                    </p:animEffect>
                  </p:childTnLst>
                </p:cTn>
              </p:par>
            </p:tnLst>
          </p:tmpl>
        </p:tmplLst>
      </p:bldP>
    </p:bldLst>
  </p:timing>
  <p:hf hdr="0" ftr="0" dt="0"/>
  <p:txStyles>
    <p:titleStyle>
      <a:lvl1pPr algn="ctr" rtl="0" eaLnBrk="0" fontAlgn="base" hangingPunct="0">
        <a:spcBef>
          <a:spcPct val="0"/>
        </a:spcBef>
        <a:spcAft>
          <a:spcPct val="0"/>
        </a:spcAft>
        <a:defRPr sz="4000">
          <a:solidFill>
            <a:srgbClr val="CC0000"/>
          </a:solidFill>
          <a:latin typeface="+mj-lt"/>
          <a:ea typeface="+mj-ea"/>
          <a:cs typeface="+mj-cs"/>
        </a:defRPr>
      </a:lvl1pPr>
      <a:lvl2pPr algn="ctr" rtl="0" eaLnBrk="0" fontAlgn="base" hangingPunct="0">
        <a:spcBef>
          <a:spcPct val="0"/>
        </a:spcBef>
        <a:spcAft>
          <a:spcPct val="0"/>
        </a:spcAft>
        <a:defRPr sz="4000">
          <a:solidFill>
            <a:srgbClr val="CC0000"/>
          </a:solidFill>
          <a:latin typeface="Arial" panose="020B0604020202020204" pitchFamily="34" charset="0"/>
        </a:defRPr>
      </a:lvl2pPr>
      <a:lvl3pPr algn="ctr" rtl="0" eaLnBrk="0" fontAlgn="base" hangingPunct="0">
        <a:spcBef>
          <a:spcPct val="0"/>
        </a:spcBef>
        <a:spcAft>
          <a:spcPct val="0"/>
        </a:spcAft>
        <a:defRPr sz="4000">
          <a:solidFill>
            <a:srgbClr val="CC0000"/>
          </a:solidFill>
          <a:latin typeface="Arial" panose="020B0604020202020204" pitchFamily="34" charset="0"/>
        </a:defRPr>
      </a:lvl3pPr>
      <a:lvl4pPr algn="ctr" rtl="0" eaLnBrk="0" fontAlgn="base" hangingPunct="0">
        <a:spcBef>
          <a:spcPct val="0"/>
        </a:spcBef>
        <a:spcAft>
          <a:spcPct val="0"/>
        </a:spcAft>
        <a:defRPr sz="4000">
          <a:solidFill>
            <a:srgbClr val="CC0000"/>
          </a:solidFill>
          <a:latin typeface="Arial" panose="020B0604020202020204" pitchFamily="34" charset="0"/>
        </a:defRPr>
      </a:lvl4pPr>
      <a:lvl5pPr algn="ctr" rtl="0" eaLnBrk="0" fontAlgn="base" hangingPunct="0">
        <a:spcBef>
          <a:spcPct val="0"/>
        </a:spcBef>
        <a:spcAft>
          <a:spcPct val="0"/>
        </a:spcAft>
        <a:defRPr sz="4000">
          <a:solidFill>
            <a:srgbClr val="CC0000"/>
          </a:solidFill>
          <a:latin typeface="Arial" panose="020B0604020202020204" pitchFamily="34" charset="0"/>
        </a:defRPr>
      </a:lvl5pPr>
      <a:lvl6pPr marL="457200" algn="ctr" rtl="0" fontAlgn="base">
        <a:spcBef>
          <a:spcPct val="0"/>
        </a:spcBef>
        <a:spcAft>
          <a:spcPct val="0"/>
        </a:spcAft>
        <a:defRPr sz="4000">
          <a:solidFill>
            <a:schemeClr val="accent2"/>
          </a:solidFill>
          <a:latin typeface="Arial" panose="020B0604020202020204" pitchFamily="34" charset="0"/>
        </a:defRPr>
      </a:lvl6pPr>
      <a:lvl7pPr marL="914400" algn="ctr" rtl="0" fontAlgn="base">
        <a:spcBef>
          <a:spcPct val="0"/>
        </a:spcBef>
        <a:spcAft>
          <a:spcPct val="0"/>
        </a:spcAft>
        <a:defRPr sz="4000">
          <a:solidFill>
            <a:schemeClr val="accent2"/>
          </a:solidFill>
          <a:latin typeface="Arial" panose="020B0604020202020204" pitchFamily="34" charset="0"/>
        </a:defRPr>
      </a:lvl7pPr>
      <a:lvl8pPr marL="1371600" algn="ctr" rtl="0" fontAlgn="base">
        <a:spcBef>
          <a:spcPct val="0"/>
        </a:spcBef>
        <a:spcAft>
          <a:spcPct val="0"/>
        </a:spcAft>
        <a:defRPr sz="4000">
          <a:solidFill>
            <a:schemeClr val="accent2"/>
          </a:solidFill>
          <a:latin typeface="Arial" panose="020B0604020202020204" pitchFamily="34" charset="0"/>
        </a:defRPr>
      </a:lvl8pPr>
      <a:lvl9pPr marL="1828800" algn="ctr" rtl="0" fontAlgn="base">
        <a:spcBef>
          <a:spcPct val="0"/>
        </a:spcBef>
        <a:spcAft>
          <a:spcPct val="0"/>
        </a:spcAft>
        <a:defRPr sz="4000">
          <a:solidFill>
            <a:schemeClr val="accent2"/>
          </a:solidFill>
          <a:latin typeface="Arial" panose="020B0604020202020204" pitchFamily="34" charset="0"/>
        </a:defRPr>
      </a:lvl9pPr>
    </p:titleStyle>
    <p:body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4.xml"/><Relationship Id="rId7" Type="http://schemas.openxmlformats.org/officeDocument/2006/relationships/tags" Target="../tags/tag1.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jpeg"/><Relationship Id="rId1" Type="http://schemas.openxmlformats.org/officeDocument/2006/relationships/image" Target="../media/image3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43.jpeg"/><Relationship Id="rId1" Type="http://schemas.openxmlformats.org/officeDocument/2006/relationships/image" Target="../media/image42.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image" Target="../media/image44.jpeg"/></Relationships>
</file>

<file path=ppt/slides/_rels/slide15.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image" Target="../media/image47.jpeg"/></Relationships>
</file>

<file path=ppt/slides/_rels/slide16.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image" Target="../media/image51.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56.jpeg"/><Relationship Id="rId1" Type="http://schemas.openxmlformats.org/officeDocument/2006/relationships/image" Target="../media/image55.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5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4.png"/><Relationship Id="rId1" Type="http://schemas.openxmlformats.org/officeDocument/2006/relationships/image" Target="../media/image5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54.png"/><Relationship Id="rId2" Type="http://schemas.openxmlformats.org/officeDocument/2006/relationships/image" Target="../media/image62.jpeg"/><Relationship Id="rId1" Type="http://schemas.openxmlformats.org/officeDocument/2006/relationships/image" Target="../media/image61.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3.jpe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65.png"/><Relationship Id="rId1" Type="http://schemas.openxmlformats.org/officeDocument/2006/relationships/image" Target="../media/image64.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66.jpe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68.jpeg"/><Relationship Id="rId1" Type="http://schemas.openxmlformats.org/officeDocument/2006/relationships/image" Target="../media/image6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4.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hyperlink" Target="https://gss0.baidu.com/-Po3dSag_xI4khGko9WTAnF6hhy/zhidao/pic/item/03087bf40ad162d951b422441cdfa9ec8a13cd14.jpg" TargetMode="External"/></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5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77.png"/><Relationship Id="rId3" Type="http://schemas.openxmlformats.org/officeDocument/2006/relationships/image" Target="../media/image76.jpeg"/><Relationship Id="rId2" Type="http://schemas.openxmlformats.org/officeDocument/2006/relationships/image" Target="../media/image75.png"/><Relationship Id="rId1" Type="http://schemas.openxmlformats.org/officeDocument/2006/relationships/image" Target="../media/image74.jpeg"/></Relationships>
</file>

<file path=ppt/slides/_rels/slide51.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54.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80.png"/></Relationships>
</file>

<file path=ppt/slides/_rels/slide55.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4.xml"/><Relationship Id="rId6" Type="http://schemas.openxmlformats.org/officeDocument/2006/relationships/image" Target="../media/image81.jpeg"/><Relationship Id="rId5" Type="http://schemas.openxmlformats.org/officeDocument/2006/relationships/image" Target="../media/image24.jpeg"/><Relationship Id="rId4" Type="http://schemas.openxmlformats.org/officeDocument/2006/relationships/image" Target="../media/image23.jpe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26.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0.xml"/><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1322388"/>
            <a:ext cx="91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18435" name="Picture 2" descr="E:\彭鹤翔\学工组\logo\经济学院.png"/>
          <p:cNvPicPr>
            <a:picLocks noChangeAspect="1"/>
          </p:cNvPicPr>
          <p:nvPr/>
        </p:nvPicPr>
        <p:blipFill>
          <a:blip r:embed="rId1"/>
          <a:stretch>
            <a:fillRect/>
          </a:stretch>
        </p:blipFill>
        <p:spPr>
          <a:xfrm>
            <a:off x="7740650" y="911225"/>
            <a:ext cx="1368425" cy="357188"/>
          </a:xfrm>
          <a:prstGeom prst="rect">
            <a:avLst/>
          </a:prstGeom>
          <a:noFill/>
          <a:ln w="9525">
            <a:noFill/>
          </a:ln>
        </p:spPr>
      </p:pic>
      <p:pic>
        <p:nvPicPr>
          <p:cNvPr id="18436" name="Picture 3" descr="E:\彭鹤翔\学工组\logo\xiaozi1.png"/>
          <p:cNvPicPr>
            <a:picLocks noChangeAspect="1"/>
          </p:cNvPicPr>
          <p:nvPr/>
        </p:nvPicPr>
        <p:blipFill>
          <a:blip r:embed="rId2"/>
          <a:stretch>
            <a:fillRect/>
          </a:stretch>
        </p:blipFill>
        <p:spPr>
          <a:xfrm>
            <a:off x="539750" y="860425"/>
            <a:ext cx="1422400" cy="407988"/>
          </a:xfrm>
          <a:prstGeom prst="rect">
            <a:avLst/>
          </a:prstGeom>
          <a:noFill/>
          <a:ln w="9525">
            <a:noFill/>
          </a:ln>
        </p:spPr>
      </p:pic>
      <p:pic>
        <p:nvPicPr>
          <p:cNvPr id="18437" name="Picture 5" descr="http://one.hust.edu.cn/dcp/uploadfiles/hustResource/hust/xiaohui.png"/>
          <p:cNvPicPr>
            <a:picLocks noChangeAspect="1"/>
          </p:cNvPicPr>
          <p:nvPr/>
        </p:nvPicPr>
        <p:blipFill>
          <a:blip r:embed="rId3"/>
          <a:stretch>
            <a:fillRect/>
          </a:stretch>
        </p:blipFill>
        <p:spPr>
          <a:xfrm>
            <a:off x="34925" y="860425"/>
            <a:ext cx="542925" cy="427038"/>
          </a:xfrm>
          <a:prstGeom prst="rect">
            <a:avLst/>
          </a:prstGeom>
          <a:noFill/>
          <a:ln w="9525">
            <a:noFill/>
          </a:ln>
        </p:spPr>
      </p:pic>
      <p:sp>
        <p:nvSpPr>
          <p:cNvPr id="18438" name="TextBox 2"/>
          <p:cNvSpPr txBox="1"/>
          <p:nvPr/>
        </p:nvSpPr>
        <p:spPr>
          <a:xfrm>
            <a:off x="3348038" y="5084763"/>
            <a:ext cx="2303462" cy="4000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spcBef>
                <a:spcPct val="0"/>
              </a:spcBef>
              <a:buNone/>
            </a:pPr>
            <a:r>
              <a:rPr lang="zh-CN" altLang="en-US" sz="2000" b="1" dirty="0">
                <a:solidFill>
                  <a:schemeClr val="tx1"/>
                </a:solidFill>
                <a:latin typeface="楷体" panose="02010609060101010101" pitchFamily="49" charset="-122"/>
                <a:ea typeface="楷体" panose="02010609060101010101" pitchFamily="49" charset="-122"/>
              </a:rPr>
              <a:t>经济学院  张建华</a:t>
            </a:r>
            <a:endParaRPr lang="zh-CN" altLang="en-US" sz="2000" b="1" dirty="0">
              <a:solidFill>
                <a:schemeClr val="tx1"/>
              </a:solidFill>
              <a:latin typeface="楷体" panose="02010609060101010101" pitchFamily="49" charset="-122"/>
              <a:ea typeface="楷体" panose="02010609060101010101" pitchFamily="49" charset="-122"/>
            </a:endParaRPr>
          </a:p>
        </p:txBody>
      </p:sp>
      <p:sp>
        <p:nvSpPr>
          <p:cNvPr id="18439" name="TextBox 3"/>
          <p:cNvSpPr txBox="1"/>
          <p:nvPr/>
        </p:nvSpPr>
        <p:spPr>
          <a:xfrm>
            <a:off x="139700" y="3284538"/>
            <a:ext cx="8964613" cy="18399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lnSpc>
                <a:spcPct val="150000"/>
              </a:lnSpc>
              <a:spcBef>
                <a:spcPct val="0"/>
              </a:spcBef>
              <a:buNone/>
            </a:pPr>
            <a:r>
              <a:rPr lang="en-US" altLang="zh-CN" sz="5400" dirty="0">
                <a:solidFill>
                  <a:srgbClr val="FF0000"/>
                </a:solidFill>
                <a:latin typeface="华文新魏" panose="02010800040101010101" pitchFamily="2" charset="-122"/>
                <a:ea typeface="华文新魏" panose="02010800040101010101" pitchFamily="2" charset="-122"/>
              </a:rPr>
              <a:t>《</a:t>
            </a:r>
            <a:r>
              <a:rPr lang="zh-CN" altLang="en-US" sz="5400" dirty="0">
                <a:solidFill>
                  <a:srgbClr val="FF0000"/>
                </a:solidFill>
                <a:latin typeface="华文新魏" panose="02010800040101010101" pitchFamily="2" charset="-122"/>
                <a:ea typeface="华文新魏" panose="02010800040101010101" pitchFamily="2" charset="-122"/>
              </a:rPr>
              <a:t>经济学思维与观察</a:t>
            </a:r>
            <a:r>
              <a:rPr lang="en-US" altLang="zh-CN" sz="5400" dirty="0">
                <a:solidFill>
                  <a:srgbClr val="FF0000"/>
                </a:solidFill>
                <a:latin typeface="华文新魏" panose="02010800040101010101" pitchFamily="2" charset="-122"/>
                <a:ea typeface="华文新魏" panose="02010800040101010101" pitchFamily="2" charset="-122"/>
              </a:rPr>
              <a:t>》</a:t>
            </a:r>
            <a:endParaRPr lang="en-US" altLang="zh-CN" sz="5400" dirty="0">
              <a:solidFill>
                <a:srgbClr val="FF0000"/>
              </a:solidFill>
              <a:latin typeface="华文新魏" panose="02010800040101010101" pitchFamily="2" charset="-122"/>
              <a:ea typeface="华文新魏" panose="02010800040101010101" pitchFamily="2" charset="-122"/>
            </a:endParaRPr>
          </a:p>
          <a:p>
            <a:pPr marL="0" lvl="0" indent="0" algn="ctr" eaLnBrk="1" hangingPunct="1">
              <a:lnSpc>
                <a:spcPct val="150000"/>
              </a:lnSpc>
              <a:spcBef>
                <a:spcPct val="0"/>
              </a:spcBef>
              <a:buNone/>
            </a:pPr>
            <a:endParaRPr lang="en-US" altLang="zh-CN" sz="2400" dirty="0">
              <a:solidFill>
                <a:srgbClr val="0070C0"/>
              </a:solidFill>
              <a:latin typeface="华文新魏" panose="02010800040101010101" pitchFamily="2" charset="-122"/>
              <a:ea typeface="华文新魏" panose="02010800040101010101" pitchFamily="2" charset="-122"/>
            </a:endParaRPr>
          </a:p>
        </p:txBody>
      </p:sp>
      <p:grpSp>
        <p:nvGrpSpPr>
          <p:cNvPr id="18440" name="组合 8"/>
          <p:cNvGrpSpPr/>
          <p:nvPr/>
        </p:nvGrpSpPr>
        <p:grpSpPr>
          <a:xfrm>
            <a:off x="17463" y="1373188"/>
            <a:ext cx="9109075" cy="2012950"/>
            <a:chOff x="-1" y="481265"/>
            <a:chExt cx="9108505" cy="2012678"/>
          </a:xfrm>
        </p:grpSpPr>
        <p:pic>
          <p:nvPicPr>
            <p:cNvPr id="18445" name="图片 5"/>
            <p:cNvPicPr>
              <a:picLocks noChangeAspect="1"/>
            </p:cNvPicPr>
            <p:nvPr/>
          </p:nvPicPr>
          <p:blipFill>
            <a:blip r:embed="rId4"/>
            <a:stretch>
              <a:fillRect/>
            </a:stretch>
          </p:blipFill>
          <p:spPr>
            <a:xfrm>
              <a:off x="3053316" y="481265"/>
              <a:ext cx="3048006" cy="2012678"/>
            </a:xfrm>
            <a:prstGeom prst="rect">
              <a:avLst/>
            </a:prstGeom>
            <a:noFill/>
            <a:ln w="9525">
              <a:noFill/>
            </a:ln>
          </p:spPr>
        </p:pic>
        <p:pic>
          <p:nvPicPr>
            <p:cNvPr id="18446" name="图片 6"/>
            <p:cNvPicPr>
              <a:picLocks noChangeAspect="1"/>
            </p:cNvPicPr>
            <p:nvPr/>
          </p:nvPicPr>
          <p:blipFill>
            <a:blip r:embed="rId5"/>
            <a:stretch>
              <a:fillRect/>
            </a:stretch>
          </p:blipFill>
          <p:spPr>
            <a:xfrm>
              <a:off x="-1" y="489155"/>
              <a:ext cx="3053317" cy="2004788"/>
            </a:xfrm>
            <a:prstGeom prst="rect">
              <a:avLst/>
            </a:prstGeom>
            <a:noFill/>
            <a:ln w="9525">
              <a:noFill/>
            </a:ln>
          </p:spPr>
        </p:pic>
        <p:pic>
          <p:nvPicPr>
            <p:cNvPr id="18447" name="图片 7"/>
            <p:cNvPicPr>
              <a:picLocks noChangeAspect="1"/>
            </p:cNvPicPr>
            <p:nvPr/>
          </p:nvPicPr>
          <p:blipFill>
            <a:blip r:embed="rId6"/>
            <a:stretch>
              <a:fillRect/>
            </a:stretch>
          </p:blipFill>
          <p:spPr>
            <a:xfrm>
              <a:off x="6101322" y="483518"/>
              <a:ext cx="3007182" cy="2004788"/>
            </a:xfrm>
            <a:prstGeom prst="rect">
              <a:avLst/>
            </a:prstGeom>
            <a:noFill/>
            <a:ln w="9525">
              <a:noFill/>
            </a:ln>
          </p:spPr>
        </p:pic>
      </p:grpSp>
      <p:sp>
        <p:nvSpPr>
          <p:cNvPr id="11" name="对角圆角矩形 10"/>
          <p:cNvSpPr/>
          <p:nvPr/>
        </p:nvSpPr>
        <p:spPr>
          <a:xfrm>
            <a:off x="-4762" y="1384300"/>
            <a:ext cx="2178050"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7" name="对角圆角矩形 16"/>
          <p:cNvSpPr/>
          <p:nvPr/>
        </p:nvSpPr>
        <p:spPr>
          <a:xfrm>
            <a:off x="6967538" y="1384300"/>
            <a:ext cx="2176463"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8" name="矩形 17"/>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1844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Tree>
    <p:custDataLst>
      <p:tags r:id="rId7"/>
    </p:custData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a:xfrm>
            <a:off x="1049338" y="101600"/>
            <a:ext cx="8094662" cy="860425"/>
          </a:xfrm>
        </p:spPr>
        <p:txBody>
          <a:bodyPr vert="horz" wrap="none" lIns="91440" tIns="45720" rIns="91440" bIns="45720" anchor="ctr"/>
          <a:lstStyle/>
          <a:p>
            <a:r>
              <a:rPr lang="zh-CN" altLang="en-US" dirty="0">
                <a:ea typeface="宋体" panose="02010600030101010101" pitchFamily="2" charset="-122"/>
              </a:rPr>
              <a:t>社会、世界、人生</a:t>
            </a:r>
            <a:endParaRPr lang="zh-CN" altLang="en-US" dirty="0">
              <a:ea typeface="宋体" panose="02010600030101010101" pitchFamily="2" charset="-122"/>
            </a:endParaRPr>
          </a:p>
        </p:txBody>
      </p:sp>
      <p:sp>
        <p:nvSpPr>
          <p:cNvPr id="26627" name="内容占位符 2"/>
          <p:cNvSpPr>
            <a:spLocks noGrp="1"/>
          </p:cNvSpPr>
          <p:nvPr>
            <p:ph idx="1"/>
          </p:nvPr>
        </p:nvSpPr>
        <p:spPr/>
        <p:txBody>
          <a:bodyPr vert="horz" wrap="square" lIns="91440" tIns="45720" rIns="91440" bIns="45720" anchor="t"/>
          <a:lstStyle/>
          <a:p>
            <a:r>
              <a:rPr lang="zh-CN" altLang="en-US" sz="2800" dirty="0">
                <a:latin typeface="+mn-lt"/>
                <a:ea typeface="宋体" panose="02010600030101010101" pitchFamily="2" charset="-122"/>
                <a:cs typeface="+mn-cs"/>
              </a:rPr>
              <a:t>最低工资法、社保标准为什么不受企业欢迎</a:t>
            </a:r>
            <a:endParaRPr lang="en-US" altLang="zh-CN" sz="2800" dirty="0">
              <a:latin typeface="+mn-lt"/>
              <a:ea typeface="宋体" panose="02010600030101010101" pitchFamily="2" charset="-122"/>
              <a:cs typeface="+mn-cs"/>
            </a:endParaRPr>
          </a:p>
          <a:p>
            <a:r>
              <a:rPr lang="zh-CN" altLang="en-US" sz="2800" dirty="0">
                <a:latin typeface="+mn-lt"/>
                <a:ea typeface="宋体" panose="02010600030101010101" pitchFamily="2" charset="-122"/>
                <a:cs typeface="+mn-cs"/>
              </a:rPr>
              <a:t>股市涨跌</a:t>
            </a:r>
            <a:endParaRPr lang="zh-CN" altLang="en-US" sz="2800" dirty="0">
              <a:latin typeface="+mn-lt"/>
              <a:ea typeface="宋体" panose="02010600030101010101" pitchFamily="2" charset="-122"/>
              <a:cs typeface="+mn-cs"/>
            </a:endParaRPr>
          </a:p>
          <a:p>
            <a:r>
              <a:rPr lang="zh-CN" altLang="en-US" sz="2800" dirty="0">
                <a:latin typeface="+mn-lt"/>
                <a:ea typeface="宋体" panose="02010600030101010101" pitchFamily="2" charset="-122"/>
                <a:cs typeface="+mn-cs"/>
              </a:rPr>
              <a:t>中美贸易战</a:t>
            </a:r>
            <a:endParaRPr lang="en-US" altLang="zh-CN" sz="2800" dirty="0">
              <a:latin typeface="+mn-lt"/>
              <a:ea typeface="宋体" panose="02010600030101010101" pitchFamily="2" charset="-122"/>
              <a:cs typeface="+mn-cs"/>
            </a:endParaRPr>
          </a:p>
          <a:p>
            <a:r>
              <a:rPr lang="zh-CN" altLang="en-US" sz="2800" dirty="0">
                <a:latin typeface="+mn-lt"/>
                <a:ea typeface="宋体" panose="02010600030101010101" pitchFamily="2" charset="-122"/>
                <a:cs typeface="+mn-cs"/>
              </a:rPr>
              <a:t>全球气候变暖</a:t>
            </a:r>
            <a:endParaRPr lang="en-US" altLang="zh-CN" sz="2800" dirty="0">
              <a:latin typeface="+mn-lt"/>
              <a:ea typeface="宋体" panose="02010600030101010101" pitchFamily="2" charset="-122"/>
              <a:cs typeface="+mn-cs"/>
            </a:endParaRPr>
          </a:p>
          <a:p>
            <a:endParaRPr lang="en-US" altLang="zh-CN" sz="2800" dirty="0">
              <a:latin typeface="+mn-lt"/>
              <a:ea typeface="宋体" panose="02010600030101010101" pitchFamily="2" charset="-122"/>
              <a:cs typeface="+mn-cs"/>
            </a:endParaRPr>
          </a:p>
          <a:p>
            <a:endParaRPr lang="en-US" altLang="zh-CN" sz="2800" dirty="0">
              <a:latin typeface="+mn-lt"/>
              <a:ea typeface="宋体" panose="02010600030101010101" pitchFamily="2" charset="-122"/>
              <a:cs typeface="+mn-cs"/>
            </a:endParaRPr>
          </a:p>
          <a:p>
            <a:endParaRPr lang="en-US" altLang="zh-CN" sz="2800" dirty="0">
              <a:latin typeface="+mn-lt"/>
              <a:ea typeface="宋体" panose="02010600030101010101" pitchFamily="2" charset="-122"/>
              <a:cs typeface="+mn-cs"/>
            </a:endParaRPr>
          </a:p>
          <a:p>
            <a:r>
              <a:rPr lang="zh-CN" altLang="en-US" sz="2800" dirty="0">
                <a:latin typeface="+mn-lt"/>
                <a:ea typeface="宋体" panose="02010600030101010101" pitchFamily="2" charset="-122"/>
                <a:cs typeface="+mn-cs"/>
              </a:rPr>
              <a:t>思考人生、影响人生</a:t>
            </a:r>
            <a:endParaRPr lang="zh-CN" altLang="en-US" sz="2800" dirty="0">
              <a:latin typeface="+mn-lt"/>
              <a:ea typeface="宋体" panose="02010600030101010101" pitchFamily="2" charset="-122"/>
              <a:cs typeface="+mn-cs"/>
            </a:endParaRP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A3B10C1-600B-4A07-8335-52CB4ECD4A9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3145790" y="1533525"/>
            <a:ext cx="2966720" cy="1737995"/>
          </a:xfrm>
          <a:prstGeom prst="rect">
            <a:avLst/>
          </a:prstGeom>
        </p:spPr>
      </p:pic>
      <p:pic>
        <p:nvPicPr>
          <p:cNvPr id="4" name="图片 3"/>
          <p:cNvPicPr>
            <a:picLocks noChangeAspect="1"/>
          </p:cNvPicPr>
          <p:nvPr/>
        </p:nvPicPr>
        <p:blipFill>
          <a:blip r:embed="rId2"/>
          <a:stretch>
            <a:fillRect/>
          </a:stretch>
        </p:blipFill>
        <p:spPr>
          <a:xfrm>
            <a:off x="6375400" y="1533525"/>
            <a:ext cx="2693035" cy="1793240"/>
          </a:xfrm>
          <a:prstGeom prst="rect">
            <a:avLst/>
          </a:prstGeom>
        </p:spPr>
      </p:pic>
      <p:pic>
        <p:nvPicPr>
          <p:cNvPr id="5" name="图片 4"/>
          <p:cNvPicPr>
            <a:picLocks noChangeAspect="1"/>
          </p:cNvPicPr>
          <p:nvPr/>
        </p:nvPicPr>
        <p:blipFill>
          <a:blip r:embed="rId3"/>
          <a:stretch>
            <a:fillRect/>
          </a:stretch>
        </p:blipFill>
        <p:spPr>
          <a:xfrm>
            <a:off x="4562475" y="3731895"/>
            <a:ext cx="3891915" cy="2065655"/>
          </a:xfrm>
          <a:prstGeom prst="rect">
            <a:avLst/>
          </a:prstGeom>
        </p:spPr>
      </p:pic>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cxnSp>
        <p:nvCxnSpPr>
          <p:cNvPr id="3" name="直接连接符 2"/>
          <p:cNvCxnSpPr/>
          <p:nvPr/>
        </p:nvCxnSpPr>
        <p:spPr>
          <a:xfrm flipH="1">
            <a:off x="2843213" y="1423988"/>
            <a:ext cx="2005013" cy="4111625"/>
          </a:xfrm>
          <a:prstGeom prst="line">
            <a:avLst/>
          </a:prstGeom>
          <a:ln>
            <a:solidFill>
              <a:srgbClr val="0065B0"/>
            </a:solidFill>
          </a:ln>
        </p:spPr>
        <p:style>
          <a:lnRef idx="1">
            <a:schemeClr val="accent1"/>
          </a:lnRef>
          <a:fillRef idx="0">
            <a:schemeClr val="accent1"/>
          </a:fillRef>
          <a:effectRef idx="0">
            <a:schemeClr val="accent1"/>
          </a:effectRef>
          <a:fontRef idx="minor">
            <a:schemeClr val="tx1"/>
          </a:fontRef>
        </p:style>
      </p:cxnSp>
      <p:sp>
        <p:nvSpPr>
          <p:cNvPr id="4" name="菱形 3"/>
          <p:cNvSpPr/>
          <p:nvPr/>
        </p:nvSpPr>
        <p:spPr>
          <a:xfrm rot="1811236">
            <a:off x="4468813" y="1666875"/>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5" name="矩形 4"/>
          <p:cNvSpPr/>
          <p:nvPr/>
        </p:nvSpPr>
        <p:spPr>
          <a:xfrm>
            <a:off x="4856163" y="1311275"/>
            <a:ext cx="3722687" cy="5222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buNone/>
            </a:pPr>
            <a:r>
              <a:rPr lang="zh-CN" altLang="en-US" sz="2800" dirty="0">
                <a:solidFill>
                  <a:srgbClr val="0065B0"/>
                </a:solidFill>
                <a:latin typeface="华文新魏" panose="02010800040101010101" pitchFamily="2" charset="-122"/>
                <a:ea typeface="华文新魏" panose="02010800040101010101" pitchFamily="2" charset="-122"/>
                <a:sym typeface="Arial" panose="020B0604020202020204" pitchFamily="34" charset="0"/>
              </a:rPr>
              <a:t>思维什么，观察什么</a:t>
            </a:r>
            <a:endParaRPr lang="en-US" altLang="zh-CN" sz="2800" dirty="0">
              <a:solidFill>
                <a:srgbClr val="0065B0"/>
              </a:solidFill>
              <a:latin typeface="华文新魏" panose="02010800040101010101" pitchFamily="2" charset="-122"/>
              <a:ea typeface="华文新魏" panose="02010800040101010101" pitchFamily="2" charset="-122"/>
            </a:endParaRPr>
          </a:p>
        </p:txBody>
      </p:sp>
      <p:sp>
        <p:nvSpPr>
          <p:cNvPr id="7" name="菱形 6"/>
          <p:cNvSpPr/>
          <p:nvPr/>
        </p:nvSpPr>
        <p:spPr>
          <a:xfrm rot="1811236">
            <a:off x="3857625" y="3000375"/>
            <a:ext cx="344488" cy="292100"/>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8" name="矩形 7"/>
          <p:cNvSpPr/>
          <p:nvPr/>
        </p:nvSpPr>
        <p:spPr>
          <a:xfrm>
            <a:off x="3911600" y="3490913"/>
            <a:ext cx="3789363" cy="5222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457200" lvl="0" indent="-457200"/>
            <a:r>
              <a:rPr lang="zh-CN" altLang="en-US" sz="2800" dirty="0">
                <a:solidFill>
                  <a:srgbClr val="0065B0"/>
                </a:solidFill>
                <a:latin typeface="华文新魏" panose="02010800040101010101" pitchFamily="2" charset="-122"/>
                <a:ea typeface="华文新魏" panose="02010800040101010101" pitchFamily="2" charset="-122"/>
              </a:rPr>
              <a:t>经济学如何思维</a:t>
            </a:r>
            <a:r>
              <a:rPr lang="en-US" altLang="zh-CN" sz="2800" dirty="0">
                <a:solidFill>
                  <a:srgbClr val="0065B0"/>
                </a:solidFill>
                <a:latin typeface="华文新魏" panose="02010800040101010101" pitchFamily="2" charset="-122"/>
                <a:ea typeface="华文新魏" panose="02010800040101010101" pitchFamily="2" charset="-122"/>
              </a:rPr>
              <a:t>?</a:t>
            </a:r>
            <a:endParaRPr lang="en-US" altLang="zh-CN" sz="2800" dirty="0">
              <a:solidFill>
                <a:srgbClr val="0065B0"/>
              </a:solidFill>
              <a:latin typeface="华文新魏" panose="02010800040101010101" pitchFamily="2" charset="-122"/>
              <a:ea typeface="华文新魏" panose="02010800040101010101" pitchFamily="2" charset="-122"/>
            </a:endParaRPr>
          </a:p>
        </p:txBody>
      </p:sp>
      <p:sp>
        <p:nvSpPr>
          <p:cNvPr id="9" name="菱形 8"/>
          <p:cNvSpPr/>
          <p:nvPr/>
        </p:nvSpPr>
        <p:spPr>
          <a:xfrm rot="1657671">
            <a:off x="3517900" y="3656013"/>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10" name="矩形 9"/>
          <p:cNvSpPr/>
          <p:nvPr/>
        </p:nvSpPr>
        <p:spPr>
          <a:xfrm>
            <a:off x="3192463" y="4954588"/>
            <a:ext cx="4216400" cy="5222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457200" lvl="0" indent="-457200"/>
            <a:r>
              <a:rPr lang="zh-CN" altLang="en-US" sz="2800" dirty="0">
                <a:solidFill>
                  <a:srgbClr val="0065B0"/>
                </a:solidFill>
                <a:latin typeface="华文新魏" panose="02010800040101010101" pitchFamily="2" charset="-122"/>
                <a:ea typeface="华文新魏" panose="02010800040101010101" pitchFamily="2" charset="-122"/>
              </a:rPr>
              <a:t>如何运用经济学思维</a:t>
            </a:r>
            <a:r>
              <a:rPr lang="en-US" altLang="zh-CN" sz="2800" dirty="0">
                <a:solidFill>
                  <a:srgbClr val="0065B0"/>
                </a:solidFill>
                <a:latin typeface="华文新魏" panose="02010800040101010101" pitchFamily="2" charset="-122"/>
                <a:ea typeface="华文新魏" panose="02010800040101010101" pitchFamily="2" charset="-122"/>
              </a:rPr>
              <a:t>?</a:t>
            </a:r>
            <a:endParaRPr lang="en-US" altLang="zh-CN" sz="2800" dirty="0">
              <a:solidFill>
                <a:srgbClr val="0065B0"/>
              </a:solidFill>
              <a:latin typeface="华文新魏" panose="02010800040101010101" pitchFamily="2" charset="-122"/>
              <a:ea typeface="华文新魏" panose="02010800040101010101" pitchFamily="2" charset="-122"/>
            </a:endParaRPr>
          </a:p>
        </p:txBody>
      </p:sp>
      <p:sp>
        <p:nvSpPr>
          <p:cNvPr id="11" name="菱形 10"/>
          <p:cNvSpPr/>
          <p:nvPr/>
        </p:nvSpPr>
        <p:spPr>
          <a:xfrm rot="1515338">
            <a:off x="3197225" y="4291013"/>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12" name="矩形 11"/>
          <p:cNvSpPr/>
          <p:nvPr/>
        </p:nvSpPr>
        <p:spPr>
          <a:xfrm>
            <a:off x="3565525" y="4194175"/>
            <a:ext cx="40830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r>
              <a:rPr lang="zh-CN" altLang="en-US" sz="2800" dirty="0">
                <a:solidFill>
                  <a:srgbClr val="0065B0"/>
                </a:solidFill>
                <a:latin typeface="华文新魏" panose="02010800040101010101" pitchFamily="2" charset="-122"/>
                <a:ea typeface="华文新魏" panose="02010800040101010101" pitchFamily="2" charset="-122"/>
              </a:rPr>
              <a:t>哪些经济学原理可用？</a:t>
            </a:r>
            <a:endParaRPr lang="zh-CN" altLang="en-US" sz="2800" dirty="0">
              <a:solidFill>
                <a:srgbClr val="0065B0"/>
              </a:solidFill>
              <a:latin typeface="华文新魏" panose="02010800040101010101" pitchFamily="2" charset="-122"/>
              <a:ea typeface="华文新魏" panose="02010800040101010101" pitchFamily="2" charset="-122"/>
            </a:endParaRPr>
          </a:p>
        </p:txBody>
      </p:sp>
      <p:sp>
        <p:nvSpPr>
          <p:cNvPr id="13" name="菱形 12"/>
          <p:cNvSpPr/>
          <p:nvPr/>
        </p:nvSpPr>
        <p:spPr>
          <a:xfrm rot="1811236">
            <a:off x="2894013" y="4924425"/>
            <a:ext cx="344488" cy="293688"/>
          </a:xfrm>
          <a:prstGeom prst="diamond">
            <a:avLst/>
          </a:prstGeom>
          <a:solidFill>
            <a:srgbClr val="0065B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sp>
        <p:nvSpPr>
          <p:cNvPr id="19" name="矩形 18"/>
          <p:cNvSpPr/>
          <p:nvPr/>
        </p:nvSpPr>
        <p:spPr>
          <a:xfrm>
            <a:off x="-2844828" y="-1244674"/>
            <a:ext cx="72008" cy="45720"/>
          </a:xfrm>
          <a:prstGeom prst="rect">
            <a:avLst/>
          </a:prstGeom>
          <a:blipFill dpi="0" rotWithShape="1">
            <a:blip r:embed="rId1" cstate="print"/>
            <a:srcRect/>
            <a:stretch>
              <a:fillRect l="-23000"/>
            </a:stretch>
          </a:blip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0" lvl="0"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defRPr>
            </a:lvl1pPr>
            <a:lvl2pPr marL="457200" lvl="1"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2pPr>
            <a:lvl3pPr marL="914400" lvl="2"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3pPr>
            <a:lvl4pPr marL="1371600" lvl="3"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4pPr>
            <a:lvl5pPr marL="1828800" lvl="4" indent="0" algn="l" defTabSz="914400" rtl="0" eaLnBrk="0" fontAlgn="base" latinLnBrk="0" hangingPunct="0">
              <a:lnSpc>
                <a:spcPct val="100000"/>
              </a:lnSpc>
              <a:spcBef>
                <a:spcPct val="0"/>
              </a:spcBef>
              <a:spcAft>
                <a:spcPct val="0"/>
              </a:spcAft>
              <a:buNone/>
              <a:defRPr sz="3400" b="0" i="0" u="none" kern="1200" baseline="0">
                <a:solidFill>
                  <a:schemeClr val="tx1"/>
                </a:solidFill>
                <a:latin typeface="Arial" panose="020B0604020202020204" pitchFamily="34" charset="0"/>
                <a:ea typeface="+mn-ea"/>
                <a:cs typeface="+mn-cs"/>
              </a:defRPr>
            </a:lvl5pPr>
          </a:lstStyle>
          <a:p>
            <a:pPr lvl="0" algn="ctr" eaLnBrk="1" hangingPunct="1">
              <a:buFont typeface="Arial" panose="020B0604020202020204" pitchFamily="34" charset="0"/>
              <a:buNone/>
            </a:pPr>
            <a:endParaRPr lang="en-US" altLang="en-US" dirty="0">
              <a:solidFill>
                <a:srgbClr val="FFFFFF"/>
              </a:solidFill>
              <a:latin typeface="Arial" panose="020B0604020202020204" pitchFamily="34" charset="0"/>
            </a:endParaRPr>
          </a:p>
        </p:txBody>
      </p:sp>
      <p:sp>
        <p:nvSpPr>
          <p:cNvPr id="15" name="矩形 14"/>
          <p:cNvSpPr/>
          <p:nvPr/>
        </p:nvSpPr>
        <p:spPr>
          <a:xfrm>
            <a:off x="207963" y="1423988"/>
            <a:ext cx="4270375" cy="3973513"/>
          </a:xfrm>
          <a:custGeom>
            <a:avLst/>
            <a:gdLst>
              <a:gd name="connsiteX0" fmla="*/ 0 w 4270965"/>
              <a:gd name="connsiteY0" fmla="*/ 0 h 3545268"/>
              <a:gd name="connsiteX1" fmla="*/ 4270965 w 4270965"/>
              <a:gd name="connsiteY1" fmla="*/ 0 h 3545268"/>
              <a:gd name="connsiteX2" fmla="*/ 4270965 w 4270965"/>
              <a:gd name="connsiteY2" fmla="*/ 3545268 h 3545268"/>
              <a:gd name="connsiteX3" fmla="*/ 0 w 4270965"/>
              <a:gd name="connsiteY3" fmla="*/ 3545268 h 3545268"/>
              <a:gd name="connsiteX4" fmla="*/ 0 w 4270965"/>
              <a:gd name="connsiteY4" fmla="*/ 0 h 3545268"/>
              <a:gd name="connsiteX0-1" fmla="*/ 0 w 4270965"/>
              <a:gd name="connsiteY0-2" fmla="*/ 0 h 4002468"/>
              <a:gd name="connsiteX1-3" fmla="*/ 4270965 w 4270965"/>
              <a:gd name="connsiteY1-4" fmla="*/ 0 h 4002468"/>
              <a:gd name="connsiteX2-5" fmla="*/ 2327865 w 4270965"/>
              <a:gd name="connsiteY2-6" fmla="*/ 4002468 h 4002468"/>
              <a:gd name="connsiteX3-7" fmla="*/ 0 w 4270965"/>
              <a:gd name="connsiteY3-8" fmla="*/ 3545268 h 4002468"/>
              <a:gd name="connsiteX4-9" fmla="*/ 0 w 4270965"/>
              <a:gd name="connsiteY4-10" fmla="*/ 0 h 4002468"/>
              <a:gd name="connsiteX0-11" fmla="*/ 0 w 4270965"/>
              <a:gd name="connsiteY0-12" fmla="*/ 0 h 3973893"/>
              <a:gd name="connsiteX1-13" fmla="*/ 4270965 w 4270965"/>
              <a:gd name="connsiteY1-14" fmla="*/ 0 h 3973893"/>
              <a:gd name="connsiteX2-15" fmla="*/ 2251665 w 4270965"/>
              <a:gd name="connsiteY2-16" fmla="*/ 3973893 h 3973893"/>
              <a:gd name="connsiteX3-17" fmla="*/ 0 w 4270965"/>
              <a:gd name="connsiteY3-18" fmla="*/ 3545268 h 3973893"/>
              <a:gd name="connsiteX4-19" fmla="*/ 0 w 4270965"/>
              <a:gd name="connsiteY4-20" fmla="*/ 0 h 397389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4270965" h="3973893">
                <a:moveTo>
                  <a:pt x="0" y="0"/>
                </a:moveTo>
                <a:lnTo>
                  <a:pt x="4270965" y="0"/>
                </a:lnTo>
                <a:lnTo>
                  <a:pt x="2251665" y="3973893"/>
                </a:lnTo>
                <a:lnTo>
                  <a:pt x="0" y="3545268"/>
                </a:lnTo>
                <a:lnTo>
                  <a:pt x="0" y="0"/>
                </a:lnTo>
                <a:close/>
              </a:path>
            </a:pathLst>
          </a:custGeom>
          <a:blipFill dpi="0" rotWithShape="1">
            <a:blip r:embed="rId2" cstate="print"/>
            <a:srcRect/>
            <a:stretch>
              <a:fillRect/>
            </a:stretch>
          </a:blipFill>
          <a:ln w="28575">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 typeface="Arial" panose="020B0604020202020204" pitchFamily="34" charset="0"/>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21" name="等腰三角形 20"/>
          <p:cNvSpPr/>
          <p:nvPr/>
        </p:nvSpPr>
        <p:spPr>
          <a:xfrm>
            <a:off x="6875463" y="1341438"/>
            <a:ext cx="2268538" cy="4391025"/>
          </a:xfrm>
          <a:prstGeom prst="triangle">
            <a:avLst>
              <a:gd name="adj" fmla="val 100000"/>
            </a:avLst>
          </a:prstGeom>
          <a:solidFill>
            <a:srgbClr val="0070C0"/>
          </a:solid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FFFFFF"/>
              </a:solidFill>
            </a:endParaRPr>
          </a:p>
        </p:txBody>
      </p:sp>
      <p:pic>
        <p:nvPicPr>
          <p:cNvPr id="22546" name="图片 22"/>
          <p:cNvPicPr>
            <a:picLocks noChangeAspect="1"/>
          </p:cNvPicPr>
          <p:nvPr/>
        </p:nvPicPr>
        <p:blipFill>
          <a:blip r:embed="rId3"/>
          <a:stretch>
            <a:fillRect/>
          </a:stretch>
        </p:blipFill>
        <p:spPr>
          <a:xfrm>
            <a:off x="7521575" y="4232275"/>
            <a:ext cx="1409700" cy="1409700"/>
          </a:xfrm>
          <a:prstGeom prst="rect">
            <a:avLst/>
          </a:prstGeom>
          <a:noFill/>
          <a:ln w="9525">
            <a:noFill/>
          </a:ln>
        </p:spPr>
      </p:pic>
      <p:pic>
        <p:nvPicPr>
          <p:cNvPr id="22547" name="图片 1"/>
          <p:cNvPicPr>
            <a:picLocks noChangeAspect="1"/>
          </p:cNvPicPr>
          <p:nvPr/>
        </p:nvPicPr>
        <p:blipFill>
          <a:blip r:embed="rId4"/>
          <a:stretch>
            <a:fillRect/>
          </a:stretch>
        </p:blipFill>
        <p:spPr>
          <a:xfrm>
            <a:off x="4205288" y="2319338"/>
            <a:ext cx="306387" cy="261937"/>
          </a:xfrm>
          <a:prstGeom prst="rect">
            <a:avLst/>
          </a:prstGeom>
          <a:noFill/>
          <a:ln w="9525">
            <a:noFill/>
          </a:ln>
        </p:spPr>
      </p:pic>
      <p:sp>
        <p:nvSpPr>
          <p:cNvPr id="20" name="矩形 19"/>
          <p:cNvSpPr/>
          <p:nvPr/>
        </p:nvSpPr>
        <p:spPr>
          <a:xfrm>
            <a:off x="0" y="577691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2549" name="矩形 1"/>
          <p:cNvSpPr/>
          <p:nvPr/>
        </p:nvSpPr>
        <p:spPr>
          <a:xfrm>
            <a:off x="1744663" y="139700"/>
            <a:ext cx="5487987" cy="7080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en-US" altLang="zh-CN" sz="4000" dirty="0">
                <a:solidFill>
                  <a:srgbClr val="FF0000"/>
                </a:solidFill>
                <a:latin typeface="华文新魏" panose="02010800040101010101" pitchFamily="2" charset="-122"/>
                <a:ea typeface="华文新魏" panose="02010800040101010101" pitchFamily="2" charset="-122"/>
              </a:rPr>
              <a:t>《</a:t>
            </a:r>
            <a:r>
              <a:rPr lang="zh-CN" altLang="en-US" sz="4000" dirty="0">
                <a:solidFill>
                  <a:srgbClr val="FF0000"/>
                </a:solidFill>
                <a:latin typeface="华文新魏" panose="02010800040101010101" pitchFamily="2" charset="-122"/>
                <a:ea typeface="华文新魏" panose="02010800040101010101" pitchFamily="2" charset="-122"/>
              </a:rPr>
              <a:t>经济学思维与观察</a:t>
            </a:r>
            <a:r>
              <a:rPr lang="en-US" altLang="zh-CN" sz="4000" dirty="0">
                <a:solidFill>
                  <a:srgbClr val="FF0000"/>
                </a:solidFill>
                <a:latin typeface="华文新魏" panose="02010800040101010101" pitchFamily="2" charset="-122"/>
                <a:ea typeface="华文新魏" panose="02010800040101010101" pitchFamily="2" charset="-122"/>
              </a:rPr>
              <a:t>》</a:t>
            </a:r>
            <a:endParaRPr lang="zh-CN" altLang="en-US" dirty="0">
              <a:solidFill>
                <a:schemeClr val="tx1"/>
              </a:solidFill>
              <a:ea typeface="宋体" panose="02010600030101010101" pitchFamily="2" charset="-122"/>
            </a:endParaRPr>
          </a:p>
        </p:txBody>
      </p:sp>
      <p:sp>
        <p:nvSpPr>
          <p:cNvPr id="22550" name="文本框 5"/>
          <p:cNvSpPr txBox="1"/>
          <p:nvPr/>
        </p:nvSpPr>
        <p:spPr>
          <a:xfrm>
            <a:off x="4252913" y="2836863"/>
            <a:ext cx="4678362" cy="5222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457200" lvl="0" indent="-457200">
              <a:spcBef>
                <a:spcPct val="0"/>
              </a:spcBef>
            </a:pPr>
            <a:r>
              <a:rPr lang="zh-CN" altLang="en-US" sz="2800" dirty="0">
                <a:solidFill>
                  <a:srgbClr val="0065B0"/>
                </a:solidFill>
                <a:latin typeface="华文新魏" panose="02010800040101010101" pitchFamily="2" charset="-122"/>
                <a:ea typeface="华文新魏" panose="02010800040101010101" pitchFamily="2" charset="-122"/>
              </a:rPr>
              <a:t>何谓经济？何谓经济学？</a:t>
            </a:r>
            <a:endParaRPr lang="zh-CN" altLang="en-US" dirty="0">
              <a:solidFill>
                <a:schemeClr val="tx1"/>
              </a:solidFill>
              <a:ea typeface="宋体" panose="02010600030101010101" pitchFamily="2" charset="-122"/>
            </a:endParaRPr>
          </a:p>
        </p:txBody>
      </p:sp>
      <p:sp>
        <p:nvSpPr>
          <p:cNvPr id="22551" name="文本框 15"/>
          <p:cNvSpPr txBox="1"/>
          <p:nvPr/>
        </p:nvSpPr>
        <p:spPr>
          <a:xfrm>
            <a:off x="4619625" y="2027555"/>
            <a:ext cx="4196715" cy="6140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dirty="0">
                <a:solidFill>
                  <a:srgbClr val="FF0000"/>
                </a:solidFill>
                <a:latin typeface="华文新魏" panose="02010800040101010101" pitchFamily="2" charset="-122"/>
                <a:ea typeface="华文新魏" panose="02010800040101010101" pitchFamily="2" charset="-122"/>
              </a:rPr>
              <a:t>生活社会世界与人生</a:t>
            </a:r>
            <a:endParaRPr lang="zh-CN" altLang="en-US" dirty="0">
              <a:solidFill>
                <a:srgbClr val="FF0000"/>
              </a:solidFill>
              <a:latin typeface="华文新魏" panose="02010800040101010101" pitchFamily="2" charset="-122"/>
              <a:ea typeface="华文新魏" panose="020108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ppt_x</p:attrName>
                                        </p:attrNameLst>
                                      </p:cBhvr>
                                      <p:tavLst>
                                        <p:tav tm="0">
                                          <p:val>
                                            <p:strVal val="#ppt_x"/>
                                          </p:val>
                                        </p:tav>
                                        <p:tav tm="100000">
                                          <p:val>
                                            <p:strVal val="#ppt_x"/>
                                          </p:val>
                                        </p:tav>
                                      </p:tavLst>
                                    </p:anim>
                                    <p:anim calcmode="lin" valueType="num">
                                      <p:cBhvr>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750" fill="hold"/>
                                        <p:tgtEl>
                                          <p:spTgt spid="5"/>
                                        </p:tgtEl>
                                        <p:attrNameLst>
                                          <p:attrName>ppt_x</p:attrName>
                                        </p:attrNameLst>
                                      </p:cBhvr>
                                      <p:tavLst>
                                        <p:tav tm="0">
                                          <p:val>
                                            <p:strVal val="#ppt_x"/>
                                          </p:val>
                                        </p:tav>
                                        <p:tav tm="100000">
                                          <p:val>
                                            <p:strVal val="#ppt_x"/>
                                          </p:val>
                                        </p:tav>
                                      </p:tavLst>
                                    </p:anim>
                                    <p:anim calcmode="lin" valueType="num">
                                      <p:cBhvr>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750" fill="hold"/>
                                        <p:tgtEl>
                                          <p:spTgt spid="7"/>
                                        </p:tgtEl>
                                        <p:attrNameLst>
                                          <p:attrName>ppt_x</p:attrName>
                                        </p:attrNameLst>
                                      </p:cBhvr>
                                      <p:tavLst>
                                        <p:tav tm="0">
                                          <p:val>
                                            <p:strVal val="#ppt_x"/>
                                          </p:val>
                                        </p:tav>
                                        <p:tav tm="100000">
                                          <p:val>
                                            <p:strVal val="#ppt_x"/>
                                          </p:val>
                                        </p:tav>
                                      </p:tavLst>
                                    </p:anim>
                                    <p:anim calcmode="lin" valueType="num">
                                      <p:cBhvr>
                                        <p:cTn id="16" dur="75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750" fill="hold"/>
                                        <p:tgtEl>
                                          <p:spTgt spid="8"/>
                                        </p:tgtEl>
                                        <p:attrNameLst>
                                          <p:attrName>ppt_x</p:attrName>
                                        </p:attrNameLst>
                                      </p:cBhvr>
                                      <p:tavLst>
                                        <p:tav tm="0">
                                          <p:val>
                                            <p:strVal val="#ppt_x"/>
                                          </p:val>
                                        </p:tav>
                                        <p:tav tm="100000">
                                          <p:val>
                                            <p:strVal val="#ppt_x"/>
                                          </p:val>
                                        </p:tav>
                                      </p:tavLst>
                                    </p:anim>
                                    <p:anim calcmode="lin" valueType="num">
                                      <p:cBhvr>
                                        <p:cTn id="20" dur="75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750" fill="hold"/>
                                        <p:tgtEl>
                                          <p:spTgt spid="9"/>
                                        </p:tgtEl>
                                        <p:attrNameLst>
                                          <p:attrName>ppt_x</p:attrName>
                                        </p:attrNameLst>
                                      </p:cBhvr>
                                      <p:tavLst>
                                        <p:tav tm="0">
                                          <p:val>
                                            <p:strVal val="#ppt_x"/>
                                          </p:val>
                                        </p:tav>
                                        <p:tav tm="100000">
                                          <p:val>
                                            <p:strVal val="#ppt_x"/>
                                          </p:val>
                                        </p:tav>
                                      </p:tavLst>
                                    </p:anim>
                                    <p:anim calcmode="lin" valueType="num">
                                      <p:cBhvr>
                                        <p:cTn id="24" dur="750" fill="hold"/>
                                        <p:tgtEl>
                                          <p:spTgt spid="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750" fill="hold"/>
                                        <p:tgtEl>
                                          <p:spTgt spid="10"/>
                                        </p:tgtEl>
                                        <p:attrNameLst>
                                          <p:attrName>ppt_x</p:attrName>
                                        </p:attrNameLst>
                                      </p:cBhvr>
                                      <p:tavLst>
                                        <p:tav tm="0">
                                          <p:val>
                                            <p:strVal val="#ppt_x"/>
                                          </p:val>
                                        </p:tav>
                                        <p:tav tm="100000">
                                          <p:val>
                                            <p:strVal val="#ppt_x"/>
                                          </p:val>
                                        </p:tav>
                                      </p:tavLst>
                                    </p:anim>
                                    <p:anim calcmode="lin" valueType="num">
                                      <p:cBhvr>
                                        <p:cTn id="28" dur="75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750" fill="hold"/>
                                        <p:tgtEl>
                                          <p:spTgt spid="11"/>
                                        </p:tgtEl>
                                        <p:attrNameLst>
                                          <p:attrName>ppt_x</p:attrName>
                                        </p:attrNameLst>
                                      </p:cBhvr>
                                      <p:tavLst>
                                        <p:tav tm="0">
                                          <p:val>
                                            <p:strVal val="#ppt_x"/>
                                          </p:val>
                                        </p:tav>
                                        <p:tav tm="100000">
                                          <p:val>
                                            <p:strVal val="#ppt_x"/>
                                          </p:val>
                                        </p:tav>
                                      </p:tavLst>
                                    </p:anim>
                                    <p:anim calcmode="lin" valueType="num">
                                      <p:cBhvr>
                                        <p:cTn id="32" dur="75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
                                        </p:tgtEl>
                                        <p:attrNameLst>
                                          <p:attrName>style.visibility</p:attrName>
                                        </p:attrNameLst>
                                      </p:cBhvr>
                                      <p:to>
                                        <p:strVal val="visible"/>
                                      </p:to>
                                    </p:set>
                                    <p:anim calcmode="lin" valueType="num">
                                      <p:cBhvr>
                                        <p:cTn id="35" dur="750" fill="hold"/>
                                        <p:tgtEl>
                                          <p:spTgt spid="12"/>
                                        </p:tgtEl>
                                        <p:attrNameLst>
                                          <p:attrName>ppt_x</p:attrName>
                                        </p:attrNameLst>
                                      </p:cBhvr>
                                      <p:tavLst>
                                        <p:tav tm="0">
                                          <p:val>
                                            <p:strVal val="#ppt_x"/>
                                          </p:val>
                                        </p:tav>
                                        <p:tav tm="100000">
                                          <p:val>
                                            <p:strVal val="#ppt_x"/>
                                          </p:val>
                                        </p:tav>
                                      </p:tavLst>
                                    </p:anim>
                                    <p:anim calcmode="lin" valueType="num">
                                      <p:cBhvr>
                                        <p:cTn id="36" dur="750" fill="hold"/>
                                        <p:tgtEl>
                                          <p:spTgt spid="1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750" fill="hold"/>
                                        <p:tgtEl>
                                          <p:spTgt spid="13"/>
                                        </p:tgtEl>
                                        <p:attrNameLst>
                                          <p:attrName>ppt_x</p:attrName>
                                        </p:attrNameLst>
                                      </p:cBhvr>
                                      <p:tavLst>
                                        <p:tav tm="0">
                                          <p:val>
                                            <p:strVal val="#ppt_x"/>
                                          </p:val>
                                        </p:tav>
                                        <p:tav tm="100000">
                                          <p:val>
                                            <p:strVal val="#ppt_x"/>
                                          </p:val>
                                        </p:tav>
                                      </p:tavLst>
                                    </p:anim>
                                    <p:anim calcmode="lin" valueType="num">
                                      <p:cBhvr>
                                        <p:cTn id="40" dur="75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5" grpId="0"/>
      <p:bldP spid="7" grpId="0" bldLvl="0" animBg="1"/>
      <p:bldP spid="8" grpId="0"/>
      <p:bldP spid="9" grpId="0" bldLvl="0" animBg="1"/>
      <p:bldP spid="10" grpId="0"/>
      <p:bldP spid="11" grpId="0" bldLvl="0" animBg="1"/>
      <p:bldP spid="12" grpId="0"/>
      <p:bldP spid="1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dirty="0">
                <a:ea typeface="宋体" panose="02010600030101010101" pitchFamily="2" charset="-122"/>
              </a:rPr>
              <a:t>经济 （</a:t>
            </a:r>
            <a:r>
              <a:rPr lang="en-US" altLang="zh-CN" dirty="0">
                <a:ea typeface="宋体" panose="02010600030101010101" pitchFamily="2" charset="-122"/>
              </a:rPr>
              <a:t>Economy）</a:t>
            </a:r>
            <a:endParaRPr lang="zh-CN" altLang="en-US" dirty="0">
              <a:ea typeface="宋体" panose="02010600030101010101" pitchFamily="2" charset="-122"/>
            </a:endParaRPr>
          </a:p>
        </p:txBody>
      </p:sp>
      <p:sp>
        <p:nvSpPr>
          <p:cNvPr id="27651" name="Content Placeholder 2"/>
          <p:cNvSpPr>
            <a:spLocks noGrp="1"/>
          </p:cNvSpPr>
          <p:nvPr>
            <p:ph idx="1"/>
          </p:nvPr>
        </p:nvSpPr>
        <p:spPr/>
        <p:txBody>
          <a:bodyPr vert="horz" wrap="square" lIns="91440" tIns="45720" rIns="91440" bIns="45720" anchor="t"/>
          <a:lstStyle/>
          <a:p>
            <a:pPr lvl="2" eaLnBrk="1" hangingPunct="1"/>
            <a:r>
              <a:rPr lang="zh-CN" altLang="en-US" dirty="0">
                <a:ea typeface="宋体" panose="02010600030101010101" pitchFamily="2" charset="-122"/>
              </a:rPr>
              <a:t>古希腊语</a:t>
            </a:r>
            <a:r>
              <a:rPr lang="en-US" altLang="zh-CN" dirty="0">
                <a:ea typeface="宋体" panose="02010600030101010101" pitchFamily="2" charset="-122"/>
              </a:rPr>
              <a:t>oikonomos</a:t>
            </a:r>
            <a:r>
              <a:rPr lang="zh-CN" altLang="en-US" dirty="0">
                <a:ea typeface="宋体" panose="02010600030101010101" pitchFamily="2" charset="-122"/>
              </a:rPr>
              <a:t>（家政术）</a:t>
            </a:r>
            <a:endParaRPr lang="zh-CN" altLang="en-US" dirty="0">
              <a:ea typeface="宋体" panose="02010600030101010101" pitchFamily="2" charset="-122"/>
            </a:endParaRPr>
          </a:p>
          <a:p>
            <a:pPr lvl="1" eaLnBrk="1" hangingPunct="1"/>
            <a:r>
              <a:rPr lang="zh-CN" altLang="en-US" sz="2400" dirty="0">
                <a:ea typeface="宋体" panose="02010600030101010101" pitchFamily="2" charset="-122"/>
              </a:rPr>
              <a:t>治理家庭财物的方法</a:t>
            </a:r>
            <a:endParaRPr lang="en-US" altLang="zh-CN" sz="2400" dirty="0">
              <a:ea typeface="宋体" panose="02010600030101010101" pitchFamily="2" charset="-122"/>
            </a:endParaRPr>
          </a:p>
          <a:p>
            <a:pPr lvl="1" eaLnBrk="1" hangingPunct="1"/>
            <a:r>
              <a:rPr lang="zh-CN" altLang="en-US" sz="2400" dirty="0">
                <a:ea typeface="宋体" panose="02010600030101010101" pitchFamily="2" charset="-122"/>
              </a:rPr>
              <a:t>近代扩大为治理国家的范围，为了区别于之前的用法也被称为政治经济学。</a:t>
            </a:r>
            <a:endParaRPr lang="zh-CN" altLang="en-US" sz="2400" dirty="0">
              <a:ea typeface="宋体" panose="02010600030101010101" pitchFamily="2" charset="-122"/>
            </a:endParaRPr>
          </a:p>
          <a:p>
            <a:pPr lvl="1" eaLnBrk="1" hangingPunct="1"/>
            <a:endParaRPr lang="zh-CN" altLang="en-US" sz="2400" dirty="0">
              <a:ea typeface="宋体" panose="02010600030101010101" pitchFamily="2" charset="-122"/>
            </a:endParaRPr>
          </a:p>
          <a:p>
            <a:pPr marL="457200" lvl="1" indent="0" eaLnBrk="1" hangingPunct="1">
              <a:buNone/>
            </a:pPr>
            <a:endParaRPr lang="zh-CN" altLang="en-US" sz="2400" dirty="0">
              <a:ea typeface="宋体" panose="02010600030101010101" pitchFamily="2" charset="-122"/>
            </a:endParaRPr>
          </a:p>
          <a:p>
            <a:pPr lvl="1" eaLnBrk="1" hangingPunct="1"/>
            <a:r>
              <a:rPr lang="zh-CN" altLang="en-US" sz="2400" dirty="0">
                <a:ea typeface="宋体" panose="02010600030101010101" pitchFamily="2" charset="-122"/>
              </a:rPr>
              <a:t>到了现代，如果单称经济学的话，是在政治经济学或者更广的层面来考虑经济，因此一般在指经济学的时候经济学与政治经济学是同义的。</a:t>
            </a:r>
            <a:endParaRPr lang="en-US" altLang="zh-CN" sz="2400" dirty="0">
              <a:ea typeface="宋体" panose="02010600030101010101" pitchFamily="2" charset="-122"/>
            </a:endParaRPr>
          </a:p>
          <a:p>
            <a:pPr eaLnBrk="1" hangingPunct="1"/>
            <a:endParaRPr lang="en-US" altLang="zh-CN" sz="2400" dirty="0">
              <a:latin typeface="+mn-lt"/>
              <a:ea typeface="宋体" panose="02010600030101010101" pitchFamily="2" charset="-122"/>
              <a:cs typeface="+mn-cs"/>
            </a:endParaRPr>
          </a:p>
        </p:txBody>
      </p:sp>
      <p:sp>
        <p:nvSpPr>
          <p:cNvPr id="27652"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615440" y="101600"/>
            <a:ext cx="7528560" cy="860425"/>
          </a:xfrm>
        </p:spPr>
        <p:txBody>
          <a:bodyPr vert="horz" wrap="none" lIns="91440" tIns="45720" rIns="91440" bIns="45720" anchor="ctr"/>
          <a:lstStyle/>
          <a:p>
            <a:pPr algn="l"/>
            <a:r>
              <a:rPr dirty="0">
                <a:latin typeface="+mn-lt"/>
                <a:ea typeface="宋体" panose="02010600030101010101" pitchFamily="2" charset="-122"/>
                <a:cs typeface="+mn-cs"/>
                <a:sym typeface="+mn-ea"/>
              </a:rPr>
              <a:t>威廉·配第</a:t>
            </a:r>
            <a:r>
              <a:rPr sz="1800" dirty="0">
                <a:solidFill>
                  <a:schemeClr val="accent2"/>
                </a:solidFill>
                <a:latin typeface="+mn-lt"/>
                <a:ea typeface="宋体" panose="02010600030101010101" pitchFamily="2" charset="-122"/>
                <a:cs typeface="+mn-cs"/>
                <a:sym typeface="+mn-ea"/>
              </a:rPr>
              <a:t>（William Petty</a:t>
            </a:r>
            <a:r>
              <a:rPr lang="zh-CN" sz="1800" dirty="0">
                <a:solidFill>
                  <a:schemeClr val="accent2"/>
                </a:solidFill>
                <a:latin typeface="+mn-lt"/>
                <a:ea typeface="宋体" panose="02010600030101010101" pitchFamily="2" charset="-122"/>
                <a:cs typeface="+mn-cs"/>
                <a:sym typeface="+mn-ea"/>
              </a:rPr>
              <a:t>，</a:t>
            </a:r>
            <a:r>
              <a:rPr sz="1800" dirty="0">
                <a:solidFill>
                  <a:schemeClr val="accent2"/>
                </a:solidFill>
                <a:latin typeface="+mn-lt"/>
                <a:ea typeface="宋体" panose="02010600030101010101" pitchFamily="2" charset="-122"/>
                <a:cs typeface="+mn-cs"/>
                <a:sym typeface="+mn-ea"/>
              </a:rPr>
              <a:t>1623-1687）</a:t>
            </a:r>
            <a:endParaRPr lang="zh-CN" altLang="en-US" sz="1800" dirty="0">
              <a:solidFill>
                <a:schemeClr val="accent2"/>
              </a:solidFill>
              <a:latin typeface="+mn-lt"/>
              <a:ea typeface="宋体" panose="02010600030101010101" pitchFamily="2" charset="-122"/>
              <a:cs typeface="+mn-cs"/>
              <a:sym typeface="+mn-ea"/>
            </a:endParaRPr>
          </a:p>
        </p:txBody>
      </p:sp>
      <p:sp>
        <p:nvSpPr>
          <p:cNvPr id="32771" name="内容占位符 2"/>
          <p:cNvSpPr>
            <a:spLocks noGrp="1"/>
          </p:cNvSpPr>
          <p:nvPr>
            <p:ph idx="1"/>
          </p:nvPr>
        </p:nvSpPr>
        <p:spPr>
          <a:xfrm>
            <a:off x="311785" y="1033145"/>
            <a:ext cx="6466205" cy="5161280"/>
          </a:xfrm>
        </p:spPr>
        <p:txBody>
          <a:bodyPr vert="horz" wrap="square" lIns="91440" tIns="45720" rIns="91440" bIns="45720" anchor="t"/>
          <a:lstStyle/>
          <a:p>
            <a:r>
              <a:rPr sz="1800" dirty="0">
                <a:ea typeface="宋体" panose="02010600030101010101" pitchFamily="2" charset="-122"/>
                <a:sym typeface="+mn-ea"/>
              </a:rPr>
              <a:t>英国古典政治经济学之父，统计学创始人</a:t>
            </a:r>
            <a:endParaRPr sz="1800" dirty="0">
              <a:ea typeface="宋体" panose="02010600030101010101" pitchFamily="2" charset="-122"/>
              <a:sym typeface="+mn-ea"/>
            </a:endParaRPr>
          </a:p>
          <a:p>
            <a:endParaRPr sz="1800" dirty="0">
              <a:latin typeface="+mn-lt"/>
              <a:ea typeface="宋体" panose="02010600030101010101" pitchFamily="2" charset="-122"/>
              <a:cs typeface="+mn-cs"/>
            </a:endParaRPr>
          </a:p>
          <a:p>
            <a:r>
              <a:rPr lang="zh-CN" sz="1800" dirty="0">
                <a:latin typeface="+mn-lt"/>
                <a:ea typeface="宋体" panose="02010600030101010101" pitchFamily="2" charset="-122"/>
                <a:cs typeface="+mn-cs"/>
              </a:rPr>
              <a:t>出生于</a:t>
            </a:r>
            <a:r>
              <a:rPr sz="1800" dirty="0">
                <a:solidFill>
                  <a:srgbClr val="FF0000"/>
                </a:solidFill>
                <a:latin typeface="+mn-lt"/>
                <a:ea typeface="宋体" panose="02010600030101010101" pitchFamily="2" charset="-122"/>
                <a:cs typeface="+mn-cs"/>
              </a:rPr>
              <a:t>手工业者家庭</a:t>
            </a:r>
            <a:r>
              <a:rPr sz="1800" dirty="0">
                <a:latin typeface="+mn-lt"/>
                <a:ea typeface="宋体" panose="02010600030101010101" pitchFamily="2" charset="-122"/>
                <a:cs typeface="+mn-cs"/>
              </a:rPr>
              <a:t>，从事过许多职业，从商船上的服务员、</a:t>
            </a:r>
            <a:r>
              <a:rPr sz="1800" dirty="0">
                <a:solidFill>
                  <a:srgbClr val="FF0000"/>
                </a:solidFill>
                <a:latin typeface="+mn-lt"/>
                <a:ea typeface="宋体" panose="02010600030101010101" pitchFamily="2" charset="-122"/>
                <a:cs typeface="+mn-cs"/>
              </a:rPr>
              <a:t>水手到医生、音乐教授</a:t>
            </a:r>
            <a:r>
              <a:rPr sz="1800" dirty="0">
                <a:latin typeface="+mn-lt"/>
                <a:ea typeface="宋体" panose="02010600030101010101" pitchFamily="2" charset="-122"/>
                <a:cs typeface="+mn-cs"/>
              </a:rPr>
              <a:t>。他头脑聪明，学习勤奋，敢于冒险，善于投机，晚年成为拥有大片土地的</a:t>
            </a:r>
            <a:r>
              <a:rPr sz="1800" dirty="0">
                <a:solidFill>
                  <a:srgbClr val="FF0000"/>
                </a:solidFill>
                <a:latin typeface="+mn-lt"/>
                <a:ea typeface="宋体" panose="02010600030101010101" pitchFamily="2" charset="-122"/>
                <a:cs typeface="+mn-cs"/>
              </a:rPr>
              <a:t>大地主</a:t>
            </a:r>
            <a:r>
              <a:rPr sz="1800" dirty="0">
                <a:latin typeface="+mn-lt"/>
                <a:ea typeface="宋体" panose="02010600030101010101" pitchFamily="2" charset="-122"/>
                <a:cs typeface="+mn-cs"/>
              </a:rPr>
              <a:t>，还先后创办了渔场、冶铁和铝矿企业</a:t>
            </a:r>
            <a:endParaRPr sz="1800" dirty="0">
              <a:latin typeface="+mn-lt"/>
              <a:ea typeface="宋体" panose="02010600030101010101" pitchFamily="2" charset="-122"/>
              <a:cs typeface="+mn-cs"/>
            </a:endParaRPr>
          </a:p>
          <a:p>
            <a:endParaRPr sz="1800" dirty="0">
              <a:latin typeface="+mn-lt"/>
              <a:ea typeface="宋体" panose="02010600030101010101" pitchFamily="2" charset="-122"/>
              <a:cs typeface="+mn-cs"/>
            </a:endParaRPr>
          </a:p>
          <a:p>
            <a:r>
              <a:rPr sz="1800" dirty="0">
                <a:latin typeface="+mn-lt"/>
                <a:ea typeface="宋体" panose="02010600030101010101" pitchFamily="2" charset="-122"/>
                <a:cs typeface="+mn-cs"/>
              </a:rPr>
              <a:t>1649年获得牛津大学医学博士学位，成为医生并兼任</a:t>
            </a:r>
            <a:r>
              <a:rPr sz="1800" dirty="0">
                <a:solidFill>
                  <a:srgbClr val="FF0000"/>
                </a:solidFill>
                <a:latin typeface="+mn-lt"/>
                <a:ea typeface="宋体" panose="02010600030101010101" pitchFamily="2" charset="-122"/>
                <a:cs typeface="+mn-cs"/>
              </a:rPr>
              <a:t>皇家医学院教授</a:t>
            </a:r>
            <a:r>
              <a:rPr sz="1800" dirty="0">
                <a:latin typeface="+mn-lt"/>
                <a:ea typeface="宋体" panose="02010600030101010101" pitchFamily="2" charset="-122"/>
                <a:cs typeface="+mn-cs"/>
              </a:rPr>
              <a:t>，1651年任爱尔兰英国驻军总司令的随从医生），</a:t>
            </a:r>
            <a:r>
              <a:rPr sz="1800" dirty="0">
                <a:solidFill>
                  <a:srgbClr val="FF0000"/>
                </a:solidFill>
                <a:latin typeface="+mn-lt"/>
                <a:ea typeface="宋体" panose="02010600030101010101" pitchFamily="2" charset="-122"/>
                <a:cs typeface="+mn-cs"/>
              </a:rPr>
              <a:t>医生的经历</a:t>
            </a:r>
            <a:r>
              <a:rPr sz="1800" dirty="0">
                <a:latin typeface="+mn-lt"/>
                <a:ea typeface="宋体" panose="02010600030101010101" pitchFamily="2" charset="-122"/>
                <a:cs typeface="+mn-cs"/>
              </a:rPr>
              <a:t>有助于他运用医学和人体结构学的精密视野考察经济生活，而他的投机生涯也使他对经济运行法则有了经验性的了解。</a:t>
            </a:r>
            <a:endParaRPr sz="1800" dirty="0">
              <a:latin typeface="+mn-lt"/>
              <a:ea typeface="宋体" panose="02010600030101010101" pitchFamily="2" charset="-122"/>
              <a:cs typeface="+mn-cs"/>
            </a:endParaRPr>
          </a:p>
          <a:p>
            <a:endParaRPr sz="1800" dirty="0">
              <a:latin typeface="+mn-lt"/>
              <a:ea typeface="宋体" panose="02010600030101010101" pitchFamily="2" charset="-122"/>
              <a:cs typeface="+mn-cs"/>
            </a:endParaRPr>
          </a:p>
          <a:p>
            <a:r>
              <a:rPr sz="1800" dirty="0">
                <a:latin typeface="+mn-lt"/>
                <a:ea typeface="宋体" panose="02010600030101010101" pitchFamily="2" charset="-122"/>
                <a:cs typeface="+mn-cs"/>
              </a:rPr>
              <a:t>他还担任过大哲学家霍布斯的秘书，这又使他在探索经济问题时，能够实现经济研究方法论的革新。</a:t>
            </a:r>
            <a:endParaRPr sz="1800" dirty="0">
              <a:latin typeface="+mn-lt"/>
              <a:ea typeface="宋体" panose="02010600030101010101" pitchFamily="2" charset="-122"/>
              <a:cs typeface="+mn-cs"/>
            </a:endParaRPr>
          </a:p>
        </p:txBody>
      </p:sp>
      <p:pic>
        <p:nvPicPr>
          <p:cNvPr id="2" name="图片 1" descr="4bed2e738bd4b31c3b09f14181d6277f9e2ff817[1]"/>
          <p:cNvPicPr>
            <a:picLocks noChangeAspect="1"/>
          </p:cNvPicPr>
          <p:nvPr/>
        </p:nvPicPr>
        <p:blipFill>
          <a:blip r:embed="rId1"/>
          <a:stretch>
            <a:fillRect/>
          </a:stretch>
        </p:blipFill>
        <p:spPr>
          <a:xfrm>
            <a:off x="7171690" y="27305"/>
            <a:ext cx="1972310" cy="2630170"/>
          </a:xfrm>
          <a:prstGeom prst="rect">
            <a:avLst/>
          </a:prstGeom>
        </p:spPr>
      </p:pic>
      <p:sp>
        <p:nvSpPr>
          <p:cNvPr id="3" name="文本框 2"/>
          <p:cNvSpPr txBox="1"/>
          <p:nvPr/>
        </p:nvSpPr>
        <p:spPr>
          <a:xfrm>
            <a:off x="6777990" y="2874645"/>
            <a:ext cx="2294255" cy="1198880"/>
          </a:xfrm>
          <a:prstGeom prst="rect">
            <a:avLst/>
          </a:prstGeom>
          <a:noFill/>
        </p:spPr>
        <p:txBody>
          <a:bodyPr wrap="square" rtlCol="0" anchor="t">
            <a:spAutoFit/>
          </a:bodyPr>
          <a:lstStyle/>
          <a:p>
            <a:r>
              <a:rPr sz="1800" dirty="0">
                <a:latin typeface="+mn-lt"/>
                <a:ea typeface="宋体" panose="02010600030101010101" pitchFamily="2" charset="-122"/>
                <a:sym typeface="+mn-ea"/>
              </a:rPr>
              <a:t>最先提出了劳动决定价值的基本原理</a:t>
            </a:r>
            <a:endParaRPr sz="1800" dirty="0">
              <a:latin typeface="+mn-lt"/>
              <a:ea typeface="宋体" panose="02010600030101010101" pitchFamily="2" charset="-122"/>
              <a:sym typeface="+mn-ea"/>
            </a:endParaRPr>
          </a:p>
          <a:p>
            <a:r>
              <a:rPr sz="1800" dirty="0">
                <a:latin typeface="+mn-lt"/>
                <a:ea typeface="宋体" panose="02010600030101010101" pitchFamily="2" charset="-122"/>
                <a:sym typeface="+mn-ea"/>
              </a:rPr>
              <a:t>“劳动是财富之父，土地是财富之母”</a:t>
            </a:r>
            <a:endParaRPr lang="zh-CN" altLang="en-US" sz="1800"/>
          </a:p>
        </p:txBody>
      </p:sp>
      <p:pic>
        <p:nvPicPr>
          <p:cNvPr id="4" name="图片 3" descr="d1a20cf431adcbef21fd5c66a9af2edda2cc9f80[1]"/>
          <p:cNvPicPr>
            <a:picLocks noChangeAspect="1"/>
          </p:cNvPicPr>
          <p:nvPr/>
        </p:nvPicPr>
        <p:blipFill>
          <a:blip r:embed="rId2"/>
          <a:stretch>
            <a:fillRect/>
          </a:stretch>
        </p:blipFill>
        <p:spPr>
          <a:xfrm>
            <a:off x="7198360" y="4073525"/>
            <a:ext cx="1873885" cy="2540000"/>
          </a:xfrm>
          <a:prstGeom prst="rect">
            <a:avLst/>
          </a:prstGeom>
        </p:spPr>
      </p:pic>
      <p:sp>
        <p:nvSpPr>
          <p:cNvPr id="5" name="灯片编号占位符 4"/>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049338" y="101600"/>
            <a:ext cx="8094662" cy="860425"/>
          </a:xfrm>
        </p:spPr>
        <p:txBody>
          <a:bodyPr vert="horz" wrap="none" lIns="91440" tIns="45720" rIns="91440" bIns="45720" anchor="ctr"/>
          <a:lstStyle/>
          <a:p>
            <a:pPr algn="ctr"/>
            <a:r>
              <a:rPr dirty="0">
                <a:latin typeface="+mn-lt"/>
                <a:ea typeface="宋体" panose="02010600030101010101" pitchFamily="2" charset="-122"/>
                <a:cs typeface="+mn-cs"/>
                <a:sym typeface="+mn-ea"/>
              </a:rPr>
              <a:t>亚当·斯密</a:t>
            </a:r>
            <a:r>
              <a:rPr sz="2800" dirty="0">
                <a:solidFill>
                  <a:schemeClr val="accent2"/>
                </a:solidFill>
                <a:latin typeface="+mn-lt"/>
                <a:ea typeface="宋体" panose="02010600030101010101" pitchFamily="2" charset="-122"/>
                <a:cs typeface="+mn-cs"/>
                <a:sym typeface="+mn-ea"/>
              </a:rPr>
              <a:t>（</a:t>
            </a:r>
            <a:r>
              <a:rPr lang="en-US" sz="2800" dirty="0">
                <a:solidFill>
                  <a:schemeClr val="accent2"/>
                </a:solidFill>
                <a:latin typeface="+mn-lt"/>
                <a:ea typeface="宋体" panose="02010600030101010101" pitchFamily="2" charset="-122"/>
                <a:cs typeface="+mn-cs"/>
                <a:sym typeface="+mn-ea"/>
              </a:rPr>
              <a:t>Adam Smith</a:t>
            </a:r>
            <a:r>
              <a:rPr lang="zh-CN" altLang="en-US" sz="2800" dirty="0">
                <a:solidFill>
                  <a:schemeClr val="accent2"/>
                </a:solidFill>
                <a:latin typeface="+mn-lt"/>
                <a:ea typeface="宋体" panose="02010600030101010101" pitchFamily="2" charset="-122"/>
                <a:cs typeface="+mn-cs"/>
                <a:sym typeface="+mn-ea"/>
              </a:rPr>
              <a:t>，</a:t>
            </a:r>
            <a:r>
              <a:rPr sz="2800" dirty="0">
                <a:solidFill>
                  <a:schemeClr val="accent2"/>
                </a:solidFill>
                <a:latin typeface="+mn-lt"/>
                <a:ea typeface="宋体" panose="02010600030101010101" pitchFamily="2" charset="-122"/>
                <a:cs typeface="+mn-cs"/>
                <a:sym typeface="+mn-ea"/>
              </a:rPr>
              <a:t>1723—1790）</a:t>
            </a:r>
            <a:endParaRPr lang="zh-CN" altLang="en-US" sz="2800" dirty="0">
              <a:solidFill>
                <a:schemeClr val="accent2"/>
              </a:solidFill>
              <a:latin typeface="+mn-lt"/>
              <a:ea typeface="宋体" panose="02010600030101010101" pitchFamily="2" charset="-122"/>
              <a:cs typeface="+mn-cs"/>
              <a:sym typeface="+mn-ea"/>
            </a:endParaRPr>
          </a:p>
        </p:txBody>
      </p:sp>
      <p:sp>
        <p:nvSpPr>
          <p:cNvPr id="32771" name="内容占位符 2"/>
          <p:cNvSpPr>
            <a:spLocks noGrp="1"/>
          </p:cNvSpPr>
          <p:nvPr>
            <p:ph idx="1"/>
          </p:nvPr>
        </p:nvSpPr>
        <p:spPr>
          <a:xfrm>
            <a:off x="278130" y="1025525"/>
            <a:ext cx="5250815" cy="5422900"/>
          </a:xfrm>
        </p:spPr>
        <p:txBody>
          <a:bodyPr vert="horz" wrap="square" lIns="91440" tIns="45720" rIns="91440" bIns="45720" anchor="t"/>
          <a:lstStyle/>
          <a:p>
            <a:r>
              <a:rPr sz="2000" dirty="0">
                <a:latin typeface="+mn-lt"/>
                <a:ea typeface="宋体" panose="02010600030101010101" pitchFamily="2" charset="-122"/>
                <a:cs typeface="+mn-cs"/>
              </a:rPr>
              <a:t>经济学的主要创立者</a:t>
            </a:r>
            <a:r>
              <a:rPr lang="zh-CN" sz="2000" dirty="0">
                <a:latin typeface="+mn-lt"/>
                <a:ea typeface="宋体" panose="02010600030101010101" pitchFamily="2" charset="-122"/>
                <a:cs typeface="+mn-cs"/>
              </a:rPr>
              <a:t>，</a:t>
            </a:r>
            <a:r>
              <a:rPr sz="2000" dirty="0">
                <a:latin typeface="+mn-lt"/>
                <a:ea typeface="宋体" panose="02010600030101010101" pitchFamily="2" charset="-122"/>
                <a:cs typeface="+mn-cs"/>
              </a:rPr>
              <a:t>苏格兰</a:t>
            </a:r>
            <a:r>
              <a:rPr lang="zh-CN" sz="2000" dirty="0">
                <a:latin typeface="+mn-lt"/>
                <a:ea typeface="宋体" panose="02010600030101010101" pitchFamily="2" charset="-122"/>
                <a:cs typeface="+mn-cs"/>
              </a:rPr>
              <a:t>人</a:t>
            </a:r>
            <a:r>
              <a:rPr sz="2000" dirty="0">
                <a:latin typeface="+mn-lt"/>
                <a:ea typeface="宋体" panose="02010600030101010101" pitchFamily="2" charset="-122"/>
                <a:cs typeface="+mn-cs"/>
              </a:rPr>
              <a:t>。</a:t>
            </a:r>
            <a:endParaRPr sz="2000" dirty="0">
              <a:latin typeface="+mn-lt"/>
              <a:ea typeface="宋体" panose="02010600030101010101" pitchFamily="2" charset="-122"/>
              <a:cs typeface="+mn-cs"/>
            </a:endParaRPr>
          </a:p>
          <a:p>
            <a:r>
              <a:rPr sz="2000" dirty="0">
                <a:latin typeface="+mn-lt"/>
                <a:ea typeface="宋体" panose="02010600030101010101" pitchFamily="2" charset="-122"/>
                <a:cs typeface="+mn-cs"/>
              </a:rPr>
              <a:t>格拉斯哥大学</a:t>
            </a:r>
            <a:r>
              <a:rPr sz="2000" dirty="0">
                <a:solidFill>
                  <a:srgbClr val="FF0000"/>
                </a:solidFill>
                <a:latin typeface="+mn-lt"/>
                <a:ea typeface="宋体" panose="02010600030101010101" pitchFamily="2" charset="-122"/>
                <a:cs typeface="+mn-cs"/>
              </a:rPr>
              <a:t>逻辑学和道德哲学教授</a:t>
            </a:r>
            <a:r>
              <a:rPr sz="2000" dirty="0">
                <a:latin typeface="+mn-lt"/>
                <a:ea typeface="宋体" panose="02010600030101010101" pitchFamily="2" charset="-122"/>
                <a:cs typeface="+mn-cs"/>
              </a:rPr>
              <a:t>，兼</a:t>
            </a:r>
            <a:r>
              <a:rPr lang="zh-CN" sz="2000" dirty="0">
                <a:latin typeface="+mn-lt"/>
                <a:ea typeface="宋体" panose="02010600030101010101" pitchFamily="2" charset="-122"/>
                <a:cs typeface="+mn-cs"/>
              </a:rPr>
              <a:t>任大学</a:t>
            </a:r>
            <a:r>
              <a:rPr sz="2000" dirty="0">
                <a:latin typeface="+mn-lt"/>
                <a:ea typeface="宋体" panose="02010600030101010101" pitchFamily="2" charset="-122"/>
                <a:cs typeface="+mn-cs"/>
              </a:rPr>
              <a:t>行政事务</a:t>
            </a:r>
            <a:endParaRPr sz="2000" dirty="0">
              <a:latin typeface="+mn-lt"/>
              <a:ea typeface="宋体" panose="02010600030101010101" pitchFamily="2" charset="-122"/>
              <a:cs typeface="+mn-cs"/>
            </a:endParaRPr>
          </a:p>
          <a:p>
            <a:endParaRPr lang="zh-CN" altLang="en-US" sz="20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从现实中观察总结、思考</a:t>
            </a:r>
            <a:endParaRPr lang="en-US" altLang="zh-CN" sz="2000" dirty="0">
              <a:latin typeface="+mn-lt"/>
              <a:ea typeface="宋体" panose="02010600030101010101" pitchFamily="2" charset="-122"/>
              <a:cs typeface="+mn-cs"/>
            </a:endParaRPr>
          </a:p>
          <a:p>
            <a:r>
              <a:rPr lang="en-US" altLang="zh-CN" sz="2000" dirty="0">
                <a:latin typeface="+mn-lt"/>
                <a:ea typeface="宋体" panose="02010600030101010101" pitchFamily="2" charset="-122"/>
                <a:cs typeface="+mn-cs"/>
              </a:rPr>
              <a:t>《道德情操论》（1759）具有利己主义本性的个人如何在资本主义生产关系和社会关系中控制自己的感情和行为，建立一个有必要确立行为准则的社会而有规律的活动。</a:t>
            </a:r>
            <a:endParaRPr lang="en-US" altLang="zh-CN" sz="2000" dirty="0">
              <a:latin typeface="+mn-lt"/>
              <a:ea typeface="宋体" panose="02010600030101010101" pitchFamily="2" charset="-122"/>
              <a:cs typeface="+mn-cs"/>
            </a:endParaRPr>
          </a:p>
          <a:p>
            <a:r>
              <a:rPr lang="en-US" altLang="zh-CN" sz="2000" dirty="0">
                <a:latin typeface="+mn-lt"/>
                <a:ea typeface="宋体" panose="02010600030101010101" pitchFamily="2" charset="-122"/>
                <a:cs typeface="+mn-cs"/>
              </a:rPr>
              <a:t>《</a:t>
            </a:r>
            <a:r>
              <a:rPr lang="zh-CN" altLang="en-US" sz="2000" dirty="0">
                <a:latin typeface="+mn-lt"/>
                <a:ea typeface="宋体" panose="02010600030101010101" pitchFamily="2" charset="-122"/>
                <a:cs typeface="+mn-cs"/>
              </a:rPr>
              <a:t>国富论</a:t>
            </a:r>
            <a:r>
              <a:rPr lang="en-US" altLang="zh-CN" sz="2000" dirty="0">
                <a:latin typeface="+mn-lt"/>
                <a:ea typeface="宋体" panose="02010600030101010101" pitchFamily="2" charset="-122"/>
                <a:cs typeface="+mn-cs"/>
              </a:rPr>
              <a:t>》</a:t>
            </a:r>
            <a:r>
              <a:rPr lang="zh-CN" altLang="en-US" sz="2000" dirty="0">
                <a:latin typeface="+mn-lt"/>
                <a:ea typeface="宋体" panose="02010600030101010101" pitchFamily="2" charset="-122"/>
                <a:cs typeface="+mn-cs"/>
              </a:rPr>
              <a:t>（</a:t>
            </a:r>
            <a:r>
              <a:rPr lang="en-US" altLang="zh-CN" sz="2000" dirty="0">
                <a:latin typeface="+mn-lt"/>
                <a:ea typeface="宋体" panose="02010600030101010101" pitchFamily="2" charset="-122"/>
                <a:cs typeface="+mn-cs"/>
              </a:rPr>
              <a:t>1776</a:t>
            </a:r>
            <a:r>
              <a:rPr lang="zh-CN" altLang="en-US" sz="2000" dirty="0">
                <a:latin typeface="+mn-lt"/>
                <a:ea typeface="宋体" panose="02010600030101010101" pitchFamily="2" charset="-122"/>
                <a:cs typeface="+mn-cs"/>
              </a:rPr>
              <a:t>）</a:t>
            </a:r>
            <a:r>
              <a:rPr lang="en-US" altLang="zh-CN" sz="2000" dirty="0">
                <a:latin typeface="+mn-lt"/>
                <a:ea typeface="宋体" panose="02010600030101010101" pitchFamily="2" charset="-122"/>
                <a:cs typeface="+mn-cs"/>
              </a:rPr>
              <a:t>阐述的主要是经济发展问题</a:t>
            </a:r>
            <a:endParaRPr lang="en-US" altLang="zh-CN" sz="2000" dirty="0">
              <a:latin typeface="+mn-lt"/>
              <a:ea typeface="宋体" panose="02010600030101010101" pitchFamily="2" charset="-122"/>
              <a:cs typeface="+mn-cs"/>
            </a:endParaRPr>
          </a:p>
          <a:p>
            <a:endParaRPr sz="2000" dirty="0">
              <a:ea typeface="宋体" panose="02010600030101010101" pitchFamily="2" charset="-122"/>
              <a:sym typeface="+mn-ea"/>
            </a:endParaRPr>
          </a:p>
          <a:p>
            <a:r>
              <a:rPr sz="2000" dirty="0">
                <a:ea typeface="宋体" panose="02010600030101010101" pitchFamily="2" charset="-122"/>
                <a:sym typeface="+mn-ea"/>
              </a:rPr>
              <a:t>首次提出了全面系统的经济学说。《国富论》是现代政治经济学研究的起点。</a:t>
            </a:r>
            <a:endParaRPr lang="en-US" altLang="zh-CN" sz="2000" dirty="0">
              <a:latin typeface="+mn-lt"/>
              <a:ea typeface="宋体" panose="02010600030101010101" pitchFamily="2" charset="-122"/>
              <a:cs typeface="+mn-cs"/>
            </a:endParaRPr>
          </a:p>
          <a:p>
            <a:endParaRPr lang="zh-CN" altLang="en-US" sz="2000" dirty="0">
              <a:latin typeface="+mn-lt"/>
              <a:ea typeface="宋体" panose="02010600030101010101" pitchFamily="2" charset="-122"/>
              <a:cs typeface="+mn-cs"/>
            </a:endParaRPr>
          </a:p>
        </p:txBody>
      </p:sp>
      <p:pic>
        <p:nvPicPr>
          <p:cNvPr id="3" name="图片 2" descr="f636afc379310a55b7291dfdb74543a9822610ad[1]"/>
          <p:cNvPicPr>
            <a:picLocks noChangeAspect="1"/>
          </p:cNvPicPr>
          <p:nvPr/>
        </p:nvPicPr>
        <p:blipFill>
          <a:blip r:embed="rId1"/>
          <a:stretch>
            <a:fillRect/>
          </a:stretch>
        </p:blipFill>
        <p:spPr>
          <a:xfrm>
            <a:off x="5529580" y="3628390"/>
            <a:ext cx="1784350" cy="2599690"/>
          </a:xfrm>
          <a:prstGeom prst="rect">
            <a:avLst/>
          </a:prstGeom>
        </p:spPr>
      </p:pic>
      <p:pic>
        <p:nvPicPr>
          <p:cNvPr id="4" name="图片 3" descr="a2cc7cd98d1001e9c5525e0db80e7bec54e79742[1]"/>
          <p:cNvPicPr>
            <a:picLocks noChangeAspect="1"/>
          </p:cNvPicPr>
          <p:nvPr/>
        </p:nvPicPr>
        <p:blipFill>
          <a:blip r:embed="rId2"/>
          <a:stretch>
            <a:fillRect/>
          </a:stretch>
        </p:blipFill>
        <p:spPr>
          <a:xfrm>
            <a:off x="7238365" y="3501390"/>
            <a:ext cx="1905635" cy="2854325"/>
          </a:xfrm>
          <a:prstGeom prst="rect">
            <a:avLst/>
          </a:prstGeom>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pic>
        <p:nvPicPr>
          <p:cNvPr id="5" name="图片 4"/>
          <p:cNvPicPr>
            <a:picLocks noChangeAspect="1"/>
          </p:cNvPicPr>
          <p:nvPr/>
        </p:nvPicPr>
        <p:blipFill>
          <a:blip r:embed="rId3"/>
          <a:stretch>
            <a:fillRect/>
          </a:stretch>
        </p:blipFill>
        <p:spPr>
          <a:xfrm>
            <a:off x="6236335" y="710565"/>
            <a:ext cx="2789555" cy="2740025"/>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391285" y="17145"/>
            <a:ext cx="7748270" cy="574040"/>
          </a:xfrm>
        </p:spPr>
        <p:txBody>
          <a:bodyPr vert="horz" wrap="none" lIns="91440" tIns="45720" rIns="91440" bIns="45720" anchor="ctr"/>
          <a:lstStyle/>
          <a:p>
            <a:pPr algn="l"/>
            <a:r>
              <a:rPr lang="en-US" altLang="zh-CN" dirty="0">
                <a:ea typeface="宋体" panose="02010600030101010101" pitchFamily="2" charset="-122"/>
              </a:rPr>
              <a:t> </a:t>
            </a:r>
            <a:r>
              <a:rPr sz="2800" dirty="0">
                <a:ea typeface="宋体" panose="02010600030101010101" pitchFamily="2" charset="-122"/>
              </a:rPr>
              <a:t>卡尔·马克思</a:t>
            </a:r>
            <a:br>
              <a:rPr sz="2400" dirty="0">
                <a:ea typeface="宋体" panose="02010600030101010101" pitchFamily="2" charset="-122"/>
              </a:rPr>
            </a:br>
            <a:r>
              <a:rPr sz="2400" dirty="0">
                <a:ea typeface="宋体" panose="02010600030101010101" pitchFamily="2" charset="-122"/>
              </a:rPr>
              <a:t>（</a:t>
            </a:r>
            <a:r>
              <a:rPr sz="2400" dirty="0">
                <a:solidFill>
                  <a:schemeClr val="accent2"/>
                </a:solidFill>
                <a:ea typeface="宋体" panose="02010600030101010101" pitchFamily="2" charset="-122"/>
              </a:rPr>
              <a:t>Karl Heinrich Marx</a:t>
            </a:r>
            <a:r>
              <a:rPr lang="zh-CN" sz="2400" dirty="0">
                <a:solidFill>
                  <a:schemeClr val="accent2"/>
                </a:solidFill>
                <a:ea typeface="宋体" panose="02010600030101010101" pitchFamily="2" charset="-122"/>
              </a:rPr>
              <a:t>，</a:t>
            </a:r>
            <a:r>
              <a:rPr lang="zh-CN" altLang="en-US" sz="2400" dirty="0">
                <a:solidFill>
                  <a:schemeClr val="accent2"/>
                </a:solidFill>
                <a:ea typeface="宋体" panose="02010600030101010101" pitchFamily="2" charset="-122"/>
              </a:rPr>
              <a:t>1</a:t>
            </a:r>
            <a:r>
              <a:rPr sz="2400" dirty="0">
                <a:solidFill>
                  <a:schemeClr val="accent2"/>
                </a:solidFill>
                <a:ea typeface="宋体" panose="02010600030101010101" pitchFamily="2" charset="-122"/>
              </a:rPr>
              <a:t>818 -1883</a:t>
            </a:r>
            <a:endParaRPr sz="2400" dirty="0">
              <a:solidFill>
                <a:schemeClr val="accent2"/>
              </a:solidFill>
              <a:ea typeface="宋体" panose="02010600030101010101" pitchFamily="2" charset="-122"/>
            </a:endParaRPr>
          </a:p>
        </p:txBody>
      </p:sp>
      <p:sp>
        <p:nvSpPr>
          <p:cNvPr id="33795" name="内容占位符 2"/>
          <p:cNvSpPr>
            <a:spLocks noGrp="1"/>
          </p:cNvSpPr>
          <p:nvPr>
            <p:ph idx="1"/>
          </p:nvPr>
        </p:nvSpPr>
        <p:spPr>
          <a:xfrm>
            <a:off x="278130" y="1025525"/>
            <a:ext cx="5215890" cy="5422900"/>
          </a:xfrm>
        </p:spPr>
        <p:txBody>
          <a:bodyPr vert="horz" wrap="square" lIns="91440" tIns="45720" rIns="91440" bIns="45720" anchor="t"/>
          <a:lstStyle/>
          <a:p>
            <a:r>
              <a:rPr lang="en-US" altLang="zh-CN" sz="2400" dirty="0">
                <a:latin typeface="+mn-lt"/>
                <a:ea typeface="宋体" panose="02010600030101010101" pitchFamily="2" charset="-122"/>
                <a:cs typeface="+mn-cs"/>
              </a:rPr>
              <a:t>德国的思想家、政治学家、哲学家、经济学家、革命理论家和社会学家。</a:t>
            </a:r>
            <a:endParaRPr lang="en-US" altLang="zh-CN" sz="2800" dirty="0">
              <a:latin typeface="+mn-lt"/>
              <a:ea typeface="宋体" panose="02010600030101010101" pitchFamily="2" charset="-122"/>
              <a:cs typeface="+mn-cs"/>
            </a:endParaRPr>
          </a:p>
          <a:p>
            <a:endParaRPr lang="en-US" altLang="zh-CN" sz="28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从现实中观察总结、思考</a:t>
            </a:r>
            <a:endParaRPr lang="en-US" altLang="zh-CN" sz="20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商品</a:t>
            </a:r>
            <a:r>
              <a:rPr lang="en-US" altLang="zh-CN" sz="2000" dirty="0">
                <a:latin typeface="+mn-lt"/>
                <a:ea typeface="宋体" panose="02010600030101010101" pitchFamily="2" charset="-122"/>
                <a:cs typeface="+mn-cs"/>
              </a:rPr>
              <a:t>==》</a:t>
            </a:r>
            <a:r>
              <a:rPr lang="zh-CN" altLang="en-US" sz="2000" dirty="0">
                <a:latin typeface="+mn-lt"/>
                <a:ea typeface="宋体" panose="02010600030101010101" pitchFamily="2" charset="-122"/>
                <a:cs typeface="+mn-cs"/>
              </a:rPr>
              <a:t>劳动价值论</a:t>
            </a:r>
            <a:r>
              <a:rPr lang="en-US" altLang="zh-CN" sz="2000" dirty="0">
                <a:latin typeface="+mn-lt"/>
                <a:ea typeface="宋体" panose="02010600030101010101" pitchFamily="2" charset="-122"/>
                <a:cs typeface="+mn-cs"/>
              </a:rPr>
              <a:t>=》</a:t>
            </a:r>
            <a:r>
              <a:rPr lang="zh-CN" altLang="en-US" sz="2000" dirty="0">
                <a:latin typeface="+mn-lt"/>
                <a:ea typeface="宋体" panose="02010600030101010101" pitchFamily="2" charset="-122"/>
                <a:cs typeface="+mn-cs"/>
              </a:rPr>
              <a:t>剩余价值</a:t>
            </a:r>
            <a:r>
              <a:rPr lang="en-US" altLang="zh-CN" sz="2000" dirty="0">
                <a:latin typeface="+mn-lt"/>
                <a:ea typeface="宋体" panose="02010600030101010101" pitchFamily="2" charset="-122"/>
                <a:cs typeface="+mn-cs"/>
              </a:rPr>
              <a:t>=》</a:t>
            </a:r>
            <a:r>
              <a:rPr lang="zh-CN" altLang="en-US" sz="2000" dirty="0">
                <a:latin typeface="+mn-lt"/>
                <a:ea typeface="宋体" panose="02010600030101010101" pitchFamily="2" charset="-122"/>
                <a:cs typeface="+mn-cs"/>
              </a:rPr>
              <a:t>资本主义生产、交换、消费的规律</a:t>
            </a:r>
            <a:r>
              <a:rPr lang="en-US" altLang="zh-CN" sz="2000" dirty="0">
                <a:latin typeface="+mn-lt"/>
                <a:ea typeface="宋体" panose="02010600030101010101" pitchFamily="2" charset="-122"/>
                <a:cs typeface="+mn-cs"/>
              </a:rPr>
              <a:t>=》</a:t>
            </a:r>
            <a:r>
              <a:rPr lang="zh-CN" altLang="en-US" sz="2000" dirty="0">
                <a:latin typeface="+mn-lt"/>
                <a:ea typeface="宋体" panose="02010600030101010101" pitchFamily="2" charset="-122"/>
                <a:cs typeface="+mn-cs"/>
              </a:rPr>
              <a:t>人类社会的未来</a:t>
            </a:r>
            <a:endParaRPr lang="zh-CN" altLang="en-US" sz="2000" dirty="0">
              <a:latin typeface="+mn-lt"/>
              <a:ea typeface="宋体" panose="02010600030101010101" pitchFamily="2" charset="-122"/>
              <a:cs typeface="+mn-cs"/>
            </a:endParaRPr>
          </a:p>
          <a:p>
            <a:endParaRPr lang="en-US" altLang="zh-CN" sz="2000" dirty="0">
              <a:latin typeface="+mn-lt"/>
              <a:ea typeface="宋体" panose="02010600030101010101" pitchFamily="2" charset="-122"/>
              <a:cs typeface="+mn-cs"/>
            </a:endParaRPr>
          </a:p>
          <a:p>
            <a:r>
              <a:rPr lang="en-US" altLang="zh-CN" sz="2000" dirty="0">
                <a:solidFill>
                  <a:srgbClr val="5D2884"/>
                </a:solidFill>
                <a:latin typeface="+mn-lt"/>
                <a:ea typeface="宋体" panose="02010600030101010101" pitchFamily="2" charset="-122"/>
                <a:cs typeface="+mn-cs"/>
              </a:rPr>
              <a:t>“</a:t>
            </a:r>
            <a:r>
              <a:rPr lang="en-US" altLang="zh-CN" sz="2000" dirty="0">
                <a:solidFill>
                  <a:srgbClr val="CC0000"/>
                </a:solidFill>
                <a:latin typeface="+mn-lt"/>
                <a:ea typeface="宋体" panose="02010600030101010101" pitchFamily="2" charset="-122"/>
                <a:cs typeface="+mn-cs"/>
              </a:rPr>
              <a:t>在人类历史上，科技的进步提高了劳动生产率，从而剩余产品增多，使得人类有可能在自身中实行脑体分工。这本身就是最初阶级划分的基础，分工和私有制出现，人类自此进入阶级社会。</a:t>
            </a:r>
            <a:r>
              <a:rPr lang="en-US" altLang="zh-CN" sz="2000" dirty="0">
                <a:solidFill>
                  <a:srgbClr val="5D2884"/>
                </a:solidFill>
                <a:latin typeface="+mn-lt"/>
                <a:ea typeface="宋体" panose="02010600030101010101" pitchFamily="2" charset="-122"/>
                <a:cs typeface="+mn-cs"/>
              </a:rPr>
              <a:t>”</a:t>
            </a:r>
            <a:endParaRPr lang="en-US" altLang="zh-CN" sz="2000" i="1" dirty="0">
              <a:latin typeface="+mn-lt"/>
              <a:ea typeface="宋体" panose="02010600030101010101" pitchFamily="2" charset="-122"/>
              <a:cs typeface="+mn-cs"/>
            </a:endParaRPr>
          </a:p>
          <a:p>
            <a:endParaRPr lang="en-US" altLang="zh-CN" sz="2000" dirty="0">
              <a:latin typeface="+mn-lt"/>
              <a:ea typeface="宋体" panose="02010600030101010101" pitchFamily="2" charset="-122"/>
              <a:cs typeface="+mn-cs"/>
            </a:endParaRPr>
          </a:p>
          <a:p>
            <a:endParaRPr lang="zh-CN" altLang="en-US" sz="2000" dirty="0">
              <a:latin typeface="+mn-lt"/>
              <a:ea typeface="宋体" panose="02010600030101010101" pitchFamily="2" charset="-122"/>
              <a:cs typeface="+mn-cs"/>
            </a:endParaRPr>
          </a:p>
        </p:txBody>
      </p:sp>
      <p:pic>
        <p:nvPicPr>
          <p:cNvPr id="4" name="图片 3" descr="9c16fdfaaf51f3deecb8bf6692eef01f3a2979ad[1]"/>
          <p:cNvPicPr>
            <a:picLocks noChangeAspect="1"/>
          </p:cNvPicPr>
          <p:nvPr/>
        </p:nvPicPr>
        <p:blipFill>
          <a:blip r:embed="rId1"/>
          <a:stretch>
            <a:fillRect/>
          </a:stretch>
        </p:blipFill>
        <p:spPr>
          <a:xfrm>
            <a:off x="7024370" y="2674620"/>
            <a:ext cx="2271395" cy="2271395"/>
          </a:xfrm>
          <a:prstGeom prst="rect">
            <a:avLst/>
          </a:prstGeom>
        </p:spPr>
      </p:pic>
      <p:pic>
        <p:nvPicPr>
          <p:cNvPr id="7" name="图片 6" descr="timg[9]"/>
          <p:cNvPicPr>
            <a:picLocks noChangeAspect="1"/>
          </p:cNvPicPr>
          <p:nvPr/>
        </p:nvPicPr>
        <p:blipFill>
          <a:blip r:embed="rId2"/>
          <a:stretch>
            <a:fillRect/>
          </a:stretch>
        </p:blipFill>
        <p:spPr>
          <a:xfrm>
            <a:off x="6043930" y="4885690"/>
            <a:ext cx="2717165" cy="1666240"/>
          </a:xfrm>
          <a:prstGeom prst="rect">
            <a:avLst/>
          </a:prstGeom>
        </p:spPr>
      </p:pic>
      <p:pic>
        <p:nvPicPr>
          <p:cNvPr id="8" name="图片 7" descr="timgJH1LTV8P"/>
          <p:cNvPicPr>
            <a:picLocks noChangeAspect="1"/>
          </p:cNvPicPr>
          <p:nvPr/>
        </p:nvPicPr>
        <p:blipFill>
          <a:blip r:embed="rId3"/>
          <a:stretch>
            <a:fillRect/>
          </a:stretch>
        </p:blipFill>
        <p:spPr>
          <a:xfrm flipH="1">
            <a:off x="5431155" y="2674620"/>
            <a:ext cx="2125345" cy="2125345"/>
          </a:xfrm>
          <a:prstGeom prst="rect">
            <a:avLst/>
          </a:prstGeom>
        </p:spPr>
      </p:pic>
      <p:pic>
        <p:nvPicPr>
          <p:cNvPr id="9" name="图片 8" descr="a044ad345982b2b795c22d8438adcbef76099b14[1]"/>
          <p:cNvPicPr>
            <a:picLocks noChangeAspect="1"/>
          </p:cNvPicPr>
          <p:nvPr/>
        </p:nvPicPr>
        <p:blipFill>
          <a:blip r:embed="rId4"/>
          <a:stretch>
            <a:fillRect/>
          </a:stretch>
        </p:blipFill>
        <p:spPr>
          <a:xfrm>
            <a:off x="6252210" y="17145"/>
            <a:ext cx="2832735" cy="2490470"/>
          </a:xfrm>
          <a:prstGeom prst="rect">
            <a:avLst/>
          </a:prstGeom>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1049338" y="101600"/>
            <a:ext cx="8094662" cy="860425"/>
          </a:xfrm>
        </p:spPr>
        <p:txBody>
          <a:bodyPr vert="horz" wrap="none" lIns="91440" tIns="45720" rIns="91440" bIns="45720" anchor="ctr"/>
          <a:lstStyle/>
          <a:p>
            <a:pPr algn="ctr"/>
            <a:r>
              <a:rPr lang="zh-CN" altLang="en-US" sz="2800" dirty="0">
                <a:latin typeface="+mn-lt"/>
                <a:ea typeface="宋体" panose="02010600030101010101" pitchFamily="2" charset="-122"/>
                <a:cs typeface="+mn-cs"/>
                <a:sym typeface="+mn-ea"/>
              </a:rPr>
              <a:t>约翰·梅纳德·</a:t>
            </a:r>
            <a:r>
              <a:rPr lang="zh-CN" altLang="en-US" sz="2800" dirty="0">
                <a:ea typeface="宋体" panose="02010600030101010101" pitchFamily="2" charset="-122"/>
              </a:rPr>
              <a:t>凯恩斯</a:t>
            </a:r>
            <a:r>
              <a:rPr lang="zh-CN" altLang="en-US" sz="1600" dirty="0">
                <a:solidFill>
                  <a:schemeClr val="accent2"/>
                </a:solidFill>
                <a:latin typeface="+mn-lt"/>
                <a:ea typeface="宋体" panose="02010600030101010101" pitchFamily="2" charset="-122"/>
                <a:cs typeface="+mn-cs"/>
                <a:sym typeface="+mn-ea"/>
              </a:rPr>
              <a:t>（John Maynard Keynes，1883—1946）</a:t>
            </a:r>
            <a:endParaRPr lang="zh-CN" altLang="en-US" sz="1600" dirty="0">
              <a:solidFill>
                <a:schemeClr val="accent2"/>
              </a:solidFill>
              <a:latin typeface="+mn-lt"/>
              <a:ea typeface="宋体" panose="02010600030101010101" pitchFamily="2" charset="-122"/>
              <a:cs typeface="+mn-cs"/>
              <a:sym typeface="+mn-ea"/>
            </a:endParaRPr>
          </a:p>
        </p:txBody>
      </p:sp>
      <p:sp>
        <p:nvSpPr>
          <p:cNvPr id="34819" name="内容占位符 2"/>
          <p:cNvSpPr>
            <a:spLocks noGrp="1"/>
          </p:cNvSpPr>
          <p:nvPr>
            <p:ph idx="1"/>
          </p:nvPr>
        </p:nvSpPr>
        <p:spPr>
          <a:xfrm>
            <a:off x="278130" y="1025525"/>
            <a:ext cx="5172710" cy="5422900"/>
          </a:xfrm>
        </p:spPr>
        <p:txBody>
          <a:bodyPr vert="horz" wrap="square" lIns="91440" tIns="45720" rIns="91440" bIns="45720" anchor="t"/>
          <a:lstStyle/>
          <a:p>
            <a:r>
              <a:rPr lang="zh-CN" altLang="en-US" sz="2000" dirty="0">
                <a:ea typeface="宋体" panose="02010600030101010101" pitchFamily="2" charset="-122"/>
                <a:sym typeface="+mn-ea"/>
              </a:rPr>
              <a:t>伊顿公学（Eton College）主修数学，剑桥文学硕士学位，数学博士</a:t>
            </a:r>
            <a:endParaRPr lang="zh-CN" altLang="en-US" sz="2000" dirty="0">
              <a:latin typeface="+mn-lt"/>
              <a:ea typeface="宋体" panose="02010600030101010101" pitchFamily="2" charset="-122"/>
              <a:cs typeface="+mn-cs"/>
            </a:endParaRPr>
          </a:p>
          <a:p>
            <a:r>
              <a:rPr lang="zh-CN" altLang="en-US" sz="2000" dirty="0">
                <a:ea typeface="宋体" panose="02010600030101010101" pitchFamily="2" charset="-122"/>
                <a:sym typeface="+mn-ea"/>
              </a:rPr>
              <a:t>1909年以一篇概率论论文入选剑桥大学国王学院院士</a:t>
            </a:r>
            <a:endParaRPr lang="zh-CN" altLang="en-US" sz="2000" dirty="0">
              <a:latin typeface="+mn-lt"/>
              <a:ea typeface="宋体" panose="02010600030101010101" pitchFamily="2" charset="-122"/>
              <a:cs typeface="+mn-cs"/>
            </a:endParaRPr>
          </a:p>
          <a:p>
            <a:r>
              <a:rPr lang="zh-CN" altLang="en-US" sz="2000" dirty="0">
                <a:ea typeface="宋体" panose="02010600030101010101" pitchFamily="2" charset="-122"/>
                <a:sym typeface="+mn-ea"/>
              </a:rPr>
              <a:t>剑桥大学经济学讲师</a:t>
            </a:r>
            <a:endParaRPr lang="en-US" altLang="zh-CN" sz="2000" dirty="0">
              <a:latin typeface="+mn-lt"/>
              <a:ea typeface="宋体" panose="02010600030101010101" pitchFamily="2" charset="-122"/>
              <a:cs typeface="+mn-cs"/>
            </a:endParaRPr>
          </a:p>
          <a:p>
            <a:r>
              <a:rPr lang="zh-CN" altLang="en-US" sz="2000" dirty="0">
                <a:ea typeface="宋体" panose="02010600030101010101" pitchFamily="2" charset="-122"/>
                <a:sym typeface="+mn-ea"/>
              </a:rPr>
              <a:t>股票大涨、生活节俭</a:t>
            </a:r>
            <a:endParaRPr lang="en-US" altLang="zh-CN" sz="20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英国财政部，主管外汇管制、美国贷款 等对外财务工作。1919年初作为英国财政部首席代表出席巴黎和会。</a:t>
            </a:r>
            <a:endParaRPr lang="zh-CN" altLang="en-US" sz="20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并成为国际货币基金组织和国际复兴与开发银行（世界银行）的英国理事，世界银行第一任总裁</a:t>
            </a:r>
            <a:endParaRPr lang="zh-CN" altLang="en-US" sz="2000" dirty="0">
              <a:latin typeface="+mn-lt"/>
              <a:ea typeface="宋体" panose="02010600030101010101" pitchFamily="2" charset="-122"/>
              <a:cs typeface="+mn-cs"/>
            </a:endParaRPr>
          </a:p>
          <a:p>
            <a:endParaRPr lang="zh-CN" altLang="en-US" sz="2000" dirty="0">
              <a:ea typeface="宋体" panose="02010600030101010101" pitchFamily="2" charset="-122"/>
              <a:sym typeface="+mn-ea"/>
            </a:endParaRPr>
          </a:p>
          <a:p>
            <a:r>
              <a:rPr lang="zh-CN" altLang="en-US" sz="2000" dirty="0">
                <a:solidFill>
                  <a:srgbClr val="CC0000"/>
                </a:solidFill>
                <a:ea typeface="宋体" panose="02010600030101010101" pitchFamily="2" charset="-122"/>
                <a:sym typeface="+mn-ea"/>
              </a:rPr>
              <a:t>二十世纪人类知识界的三大革命</a:t>
            </a:r>
            <a:r>
              <a:rPr lang="zh-CN" altLang="en-US" sz="2000" dirty="0">
                <a:ea typeface="宋体" panose="02010600030101010101" pitchFamily="2" charset="-122"/>
                <a:sym typeface="+mn-ea"/>
              </a:rPr>
              <a:t>：【凯恩斯】宏观经济学、【弗洛伊德】精神分析法、【爱因斯坦】相对论</a:t>
            </a:r>
            <a:endParaRPr lang="zh-CN" altLang="en-US" sz="2000" dirty="0">
              <a:latin typeface="+mn-lt"/>
              <a:ea typeface="宋体" panose="02010600030101010101" pitchFamily="2" charset="-122"/>
              <a:cs typeface="+mn-cs"/>
            </a:endParaRPr>
          </a:p>
        </p:txBody>
      </p:sp>
      <p:pic>
        <p:nvPicPr>
          <p:cNvPr id="2" name="图片 1" descr="38dbb6fd5266d016ae5b9d23972bd40735fa357e[1]"/>
          <p:cNvPicPr>
            <a:picLocks noChangeAspect="1"/>
          </p:cNvPicPr>
          <p:nvPr/>
        </p:nvPicPr>
        <p:blipFill>
          <a:blip r:embed="rId1"/>
          <a:stretch>
            <a:fillRect/>
          </a:stretch>
        </p:blipFill>
        <p:spPr>
          <a:xfrm>
            <a:off x="5876925" y="775335"/>
            <a:ext cx="3183890" cy="3110865"/>
          </a:xfrm>
          <a:prstGeom prst="rect">
            <a:avLst/>
          </a:prstGeom>
        </p:spPr>
      </p:pic>
      <p:pic>
        <p:nvPicPr>
          <p:cNvPr id="3" name="图片 2" descr="1ad5ad6eddc451da5a48c497b6fd5266d0163214[1]"/>
          <p:cNvPicPr>
            <a:picLocks noChangeAspect="1"/>
          </p:cNvPicPr>
          <p:nvPr/>
        </p:nvPicPr>
        <p:blipFill>
          <a:blip r:embed="rId2"/>
          <a:stretch>
            <a:fillRect/>
          </a:stretch>
        </p:blipFill>
        <p:spPr>
          <a:xfrm>
            <a:off x="5391785" y="3998595"/>
            <a:ext cx="1894840" cy="2682240"/>
          </a:xfrm>
          <a:prstGeom prst="rect">
            <a:avLst/>
          </a:prstGeom>
        </p:spPr>
      </p:pic>
      <p:pic>
        <p:nvPicPr>
          <p:cNvPr id="5" name="图片 4" descr="d1160924ab18972b3784c8b6e6cd7b899e510a14[1]"/>
          <p:cNvPicPr>
            <a:picLocks noChangeAspect="1"/>
          </p:cNvPicPr>
          <p:nvPr/>
        </p:nvPicPr>
        <p:blipFill>
          <a:blip r:embed="rId3"/>
          <a:stretch>
            <a:fillRect/>
          </a:stretch>
        </p:blipFill>
        <p:spPr>
          <a:xfrm>
            <a:off x="7231380" y="3999230"/>
            <a:ext cx="1912620" cy="2681605"/>
          </a:xfrm>
          <a:prstGeom prst="rect">
            <a:avLst/>
          </a:prstGeom>
        </p:spPr>
      </p:pic>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049338" y="101600"/>
            <a:ext cx="8094662" cy="860425"/>
          </a:xfrm>
        </p:spPr>
        <p:txBody>
          <a:bodyPr vert="horz" wrap="none" lIns="91440" tIns="45720" rIns="91440" bIns="45720" anchor="ctr"/>
          <a:lstStyle/>
          <a:p>
            <a:r>
              <a:rPr lang="zh-CN" altLang="en-US" dirty="0">
                <a:ea typeface="宋体" panose="02010600030101010101" pitchFamily="2" charset="-122"/>
              </a:rPr>
              <a:t>中文：</a:t>
            </a:r>
            <a:r>
              <a:rPr lang="zh-CN" altLang="en-US" dirty="0">
                <a:solidFill>
                  <a:srgbClr val="FF0000"/>
                </a:solidFill>
                <a:ea typeface="宋体" panose="02010600030101010101" pitchFamily="2" charset="-122"/>
              </a:rPr>
              <a:t>经</a:t>
            </a:r>
            <a:r>
              <a:rPr lang="zh-CN" altLang="en-US" dirty="0">
                <a:solidFill>
                  <a:schemeClr val="tx2"/>
                </a:solidFill>
                <a:ea typeface="宋体" panose="02010600030101010101" pitchFamily="2" charset="-122"/>
              </a:rPr>
              <a:t>世</a:t>
            </a:r>
            <a:r>
              <a:rPr lang="zh-CN" altLang="en-US" dirty="0">
                <a:solidFill>
                  <a:srgbClr val="FF0000"/>
                </a:solidFill>
                <a:ea typeface="宋体" panose="02010600030101010101" pitchFamily="2" charset="-122"/>
              </a:rPr>
              <a:t>济</a:t>
            </a:r>
            <a:r>
              <a:rPr lang="zh-CN" altLang="en-US" dirty="0">
                <a:solidFill>
                  <a:schemeClr val="tx2"/>
                </a:solidFill>
                <a:ea typeface="宋体" panose="02010600030101010101" pitchFamily="2" charset="-122"/>
              </a:rPr>
              <a:t>民</a:t>
            </a:r>
            <a:endParaRPr lang="zh-CN" altLang="en-US" dirty="0">
              <a:solidFill>
                <a:schemeClr val="tx2"/>
              </a:solidFill>
              <a:ea typeface="宋体" panose="02010600030101010101" pitchFamily="2" charset="-122"/>
            </a:endParaRPr>
          </a:p>
        </p:txBody>
      </p:sp>
      <p:sp>
        <p:nvSpPr>
          <p:cNvPr id="28675" name="内容占位符 2"/>
          <p:cNvSpPr>
            <a:spLocks noGrp="1"/>
          </p:cNvSpPr>
          <p:nvPr>
            <p:ph idx="1"/>
          </p:nvPr>
        </p:nvSpPr>
        <p:spPr>
          <a:xfrm>
            <a:off x="315913" y="1035050"/>
            <a:ext cx="8588375" cy="5422900"/>
          </a:xfrm>
        </p:spPr>
        <p:txBody>
          <a:bodyPr vert="horz" wrap="square" lIns="91440" tIns="45720" rIns="91440" bIns="45720" anchor="t"/>
          <a:lstStyle/>
          <a:p>
            <a:r>
              <a:rPr lang="zh-CN" altLang="en-US" sz="2400" dirty="0">
                <a:ea typeface="宋体" panose="02010600030101010101" pitchFamily="2" charset="-122"/>
                <a:sym typeface="+mn-ea"/>
              </a:rPr>
              <a:t>【汉书】</a:t>
            </a:r>
            <a:r>
              <a:rPr lang="zh-CN" altLang="en-US" sz="2400" dirty="0">
                <a:latin typeface="+mn-lt"/>
                <a:ea typeface="宋体" panose="02010600030101010101" pitchFamily="2" charset="-122"/>
                <a:cs typeface="+mn-cs"/>
              </a:rPr>
              <a:t>古时以“食货”一词泛指经济财政之事例</a:t>
            </a:r>
            <a:endParaRPr lang="zh-CN" altLang="en-US" sz="2400" dirty="0">
              <a:latin typeface="+mn-lt"/>
              <a:ea typeface="宋体" panose="02010600030101010101" pitchFamily="2" charset="-122"/>
              <a:cs typeface="+mn-cs"/>
            </a:endParaRPr>
          </a:p>
          <a:p>
            <a:r>
              <a:rPr lang="en-US" altLang="zh-CN" sz="2400" dirty="0">
                <a:latin typeface="+mn-lt"/>
                <a:ea typeface="宋体" panose="02010600030101010101" pitchFamily="2" charset="-122"/>
                <a:cs typeface="+mn-cs"/>
              </a:rPr>
              <a:t>【</a:t>
            </a:r>
            <a:r>
              <a:rPr lang="zh-CN" altLang="en-US" sz="2400" dirty="0">
                <a:latin typeface="+mn-lt"/>
                <a:ea typeface="宋体" panose="02010600030101010101" pitchFamily="2" charset="-122"/>
                <a:cs typeface="+mn-cs"/>
              </a:rPr>
              <a:t>东晋时代</a:t>
            </a:r>
            <a:r>
              <a:rPr lang="en-US" altLang="zh-CN" sz="2400" dirty="0">
                <a:latin typeface="+mn-lt"/>
                <a:ea typeface="宋体" panose="02010600030101010101" pitchFamily="2" charset="-122"/>
                <a:cs typeface="+mn-cs"/>
              </a:rPr>
              <a:t>】</a:t>
            </a:r>
            <a:r>
              <a:rPr lang="zh-CN" altLang="en-US" sz="2400" dirty="0">
                <a:ea typeface="宋体" panose="02010600030101010101" pitchFamily="2" charset="-122"/>
                <a:sym typeface="+mn-ea"/>
              </a:rPr>
              <a:t>葛洪</a:t>
            </a:r>
            <a:r>
              <a:rPr lang="zh-CN" altLang="en-US" sz="2400" dirty="0">
                <a:latin typeface="+mn-lt"/>
                <a:ea typeface="宋体" panose="02010600030101010101" pitchFamily="2" charset="-122"/>
                <a:cs typeface="+mn-cs"/>
              </a:rPr>
              <a:t>： “</a:t>
            </a:r>
            <a:r>
              <a:rPr lang="zh-CN" altLang="en-US" sz="2400" dirty="0">
                <a:solidFill>
                  <a:srgbClr val="FF0000"/>
                </a:solidFill>
                <a:latin typeface="+mn-lt"/>
                <a:ea typeface="宋体" panose="02010600030101010101" pitchFamily="2" charset="-122"/>
                <a:cs typeface="+mn-cs"/>
              </a:rPr>
              <a:t>经世济俗</a:t>
            </a:r>
            <a:r>
              <a:rPr lang="zh-CN" altLang="en-US" sz="2400" dirty="0">
                <a:latin typeface="+mn-lt"/>
                <a:ea typeface="宋体" panose="02010600030101010101" pitchFamily="2" charset="-122"/>
                <a:cs typeface="+mn-cs"/>
              </a:rPr>
              <a:t>”</a:t>
            </a:r>
            <a:r>
              <a:rPr lang="en-US" altLang="zh-CN" sz="2400" dirty="0">
                <a:latin typeface="+mn-lt"/>
                <a:ea typeface="宋体" panose="02010600030101010101" pitchFamily="2" charset="-122"/>
                <a:cs typeface="+mn-cs"/>
              </a:rPr>
              <a:t>-</a:t>
            </a:r>
            <a:r>
              <a:rPr lang="zh-CN" altLang="en-US" sz="2400" dirty="0">
                <a:latin typeface="+mn-lt"/>
                <a:ea typeface="宋体" panose="02010600030101010101" pitchFamily="2" charset="-122"/>
                <a:cs typeface="+mn-cs"/>
              </a:rPr>
              <a:t>治理天下，救济百姓</a:t>
            </a:r>
            <a:endParaRPr lang="en-US" altLang="zh-CN" sz="2400" dirty="0">
              <a:latin typeface="+mn-lt"/>
              <a:ea typeface="宋体" panose="02010600030101010101" pitchFamily="2" charset="-122"/>
              <a:cs typeface="+mn-cs"/>
            </a:endParaRPr>
          </a:p>
          <a:p>
            <a:r>
              <a:rPr lang="en-US" altLang="zh-CN" sz="2400" dirty="0">
                <a:latin typeface="+mn-lt"/>
                <a:ea typeface="宋体" panose="02010600030101010101" pitchFamily="2" charset="-122"/>
                <a:cs typeface="+mn-cs"/>
              </a:rPr>
              <a:t>【</a:t>
            </a:r>
            <a:r>
              <a:rPr lang="zh-CN" altLang="en-US" sz="2400" dirty="0">
                <a:latin typeface="+mn-lt"/>
                <a:ea typeface="宋体" panose="02010600030101010101" pitchFamily="2" charset="-122"/>
                <a:cs typeface="+mn-cs"/>
              </a:rPr>
              <a:t>隋朝</a:t>
            </a:r>
            <a:r>
              <a:rPr lang="en-US" altLang="zh-CN" sz="2400" dirty="0">
                <a:latin typeface="+mn-lt"/>
                <a:ea typeface="宋体" panose="02010600030101010101" pitchFamily="2" charset="-122"/>
                <a:cs typeface="+mn-cs"/>
              </a:rPr>
              <a:t>】</a:t>
            </a:r>
            <a:r>
              <a:rPr lang="zh-CN" altLang="en-US" sz="2400" dirty="0">
                <a:ea typeface="宋体" panose="02010600030101010101" pitchFamily="2" charset="-122"/>
                <a:sym typeface="+mn-ea"/>
              </a:rPr>
              <a:t>王通</a:t>
            </a:r>
            <a:r>
              <a:rPr lang="zh-CN" altLang="en-US" sz="2400" dirty="0">
                <a:latin typeface="+mn-lt"/>
                <a:ea typeface="宋体" panose="02010600030101010101" pitchFamily="2" charset="-122"/>
                <a:cs typeface="+mn-cs"/>
              </a:rPr>
              <a:t>：“经济”，皆有经济之道，谓经国济民</a:t>
            </a:r>
            <a:endParaRPr lang="en-US" altLang="zh-CN" sz="2400" dirty="0">
              <a:latin typeface="+mn-lt"/>
              <a:ea typeface="宋体" panose="02010600030101010101" pitchFamily="2" charset="-122"/>
              <a:cs typeface="+mn-cs"/>
            </a:endParaRPr>
          </a:p>
          <a:p>
            <a:r>
              <a:rPr lang="zh-CN" altLang="en-US" sz="2400" dirty="0">
                <a:latin typeface="+mn-lt"/>
                <a:ea typeface="宋体" panose="02010600030101010101" pitchFamily="2" charset="-122"/>
                <a:cs typeface="+mn-cs"/>
              </a:rPr>
              <a:t>后人遂将“</a:t>
            </a:r>
            <a:r>
              <a:rPr lang="zh-CN" altLang="en-US" sz="2400" dirty="0">
                <a:solidFill>
                  <a:srgbClr val="FF0000"/>
                </a:solidFill>
                <a:latin typeface="+mn-lt"/>
                <a:ea typeface="宋体" panose="02010600030101010101" pitchFamily="2" charset="-122"/>
                <a:cs typeface="+mn-cs"/>
              </a:rPr>
              <a:t>经济</a:t>
            </a:r>
            <a:r>
              <a:rPr lang="zh-CN" altLang="en-US" sz="2400" dirty="0">
                <a:latin typeface="+mn-lt"/>
                <a:ea typeface="宋体" panose="02010600030101010101" pitchFamily="2" charset="-122"/>
                <a:cs typeface="+mn-cs"/>
              </a:rPr>
              <a:t>”一词作为“</a:t>
            </a:r>
            <a:r>
              <a:rPr lang="zh-CN" altLang="en-US" sz="2400" dirty="0">
                <a:solidFill>
                  <a:srgbClr val="FF0000"/>
                </a:solidFill>
                <a:latin typeface="+mn-lt"/>
                <a:ea typeface="宋体" panose="02010600030101010101" pitchFamily="2" charset="-122"/>
                <a:cs typeface="+mn-cs"/>
              </a:rPr>
              <a:t>经国济民</a:t>
            </a:r>
            <a:r>
              <a:rPr lang="zh-CN" altLang="en-US" sz="2400" dirty="0">
                <a:latin typeface="+mn-lt"/>
                <a:ea typeface="宋体" panose="02010600030101010101" pitchFamily="2" charset="-122"/>
                <a:cs typeface="+mn-cs"/>
              </a:rPr>
              <a:t>”的省略语，作为“政治统治”和“社会管理”的同义词</a:t>
            </a:r>
            <a:endParaRPr lang="en-US" altLang="zh-CN" sz="2400" dirty="0">
              <a:latin typeface="+mn-lt"/>
              <a:ea typeface="宋体" panose="02010600030101010101" pitchFamily="2" charset="-122"/>
              <a:cs typeface="+mn-cs"/>
            </a:endParaRPr>
          </a:p>
          <a:p>
            <a:r>
              <a:rPr lang="zh-CN" altLang="en-US" sz="2400" dirty="0">
                <a:solidFill>
                  <a:srgbClr val="FF0000"/>
                </a:solidFill>
                <a:ea typeface="宋体" panose="02010600030101010101" pitchFamily="2" charset="-122"/>
                <a:sym typeface="+mn-ea"/>
              </a:rPr>
              <a:t>【明清时期】</a:t>
            </a:r>
            <a:r>
              <a:rPr lang="zh-CN" altLang="en-US" sz="2400" dirty="0">
                <a:latin typeface="+mn-lt"/>
                <a:ea typeface="宋体" panose="02010600030101010101" pitchFamily="2" charset="-122"/>
                <a:cs typeface="+mn-cs"/>
              </a:rPr>
              <a:t>王夫之、顾炎武、黄梨洲等</a:t>
            </a:r>
            <a:r>
              <a:rPr lang="en-US" altLang="zh-CN" sz="2400" dirty="0">
                <a:latin typeface="+mn-lt"/>
                <a:ea typeface="宋体" panose="02010600030101010101" pitchFamily="2" charset="-122"/>
                <a:cs typeface="+mn-cs"/>
              </a:rPr>
              <a:t>【</a:t>
            </a:r>
            <a:r>
              <a:rPr lang="zh-CN" altLang="en-US" sz="2400" dirty="0">
                <a:latin typeface="+mn-lt"/>
                <a:ea typeface="宋体" panose="02010600030101010101" pitchFamily="2" charset="-122"/>
                <a:cs typeface="+mn-cs"/>
              </a:rPr>
              <a:t>儒家学者</a:t>
            </a:r>
            <a:r>
              <a:rPr lang="en-US" altLang="zh-CN" sz="2400" dirty="0">
                <a:solidFill>
                  <a:srgbClr val="FF0000"/>
                </a:solidFill>
                <a:latin typeface="+mn-lt"/>
                <a:ea typeface="宋体" panose="02010600030101010101" pitchFamily="2" charset="-122"/>
                <a:cs typeface="+mn-cs"/>
              </a:rPr>
              <a:t>】</a:t>
            </a:r>
            <a:r>
              <a:rPr lang="zh-CN" altLang="en-US" sz="2400" dirty="0">
                <a:latin typeface="+mn-lt"/>
                <a:ea typeface="宋体" panose="02010600030101010101" pitchFamily="2" charset="-122"/>
                <a:cs typeface="+mn-cs"/>
              </a:rPr>
              <a:t>：批判程朱理学和心学末流，提出学术要“</a:t>
            </a:r>
            <a:r>
              <a:rPr lang="zh-CN" altLang="en-US" sz="2400" dirty="0">
                <a:solidFill>
                  <a:srgbClr val="FF0000"/>
                </a:solidFill>
                <a:latin typeface="+mn-lt"/>
                <a:ea typeface="宋体" panose="02010600030101010101" pitchFamily="2" charset="-122"/>
                <a:cs typeface="+mn-cs"/>
              </a:rPr>
              <a:t>经世致用</a:t>
            </a:r>
            <a:r>
              <a:rPr lang="zh-CN" altLang="en-US" sz="2400" dirty="0">
                <a:latin typeface="+mn-lt"/>
                <a:ea typeface="宋体" panose="02010600030101010101" pitchFamily="2" charset="-122"/>
                <a:cs typeface="+mn-cs"/>
              </a:rPr>
              <a:t>”的口号。这种学术思想传播到了日本，影响了日本江户时代的学术，“经世论”开始在一部分学者中流行。</a:t>
            </a:r>
            <a:endParaRPr lang="en-US" altLang="zh-CN" sz="2400" dirty="0">
              <a:latin typeface="+mn-lt"/>
              <a:ea typeface="宋体" panose="02010600030101010101" pitchFamily="2" charset="-122"/>
              <a:cs typeface="+mn-cs"/>
            </a:endParaRPr>
          </a:p>
          <a:p>
            <a:endParaRPr lang="zh-CN" altLang="en-US" sz="2400" dirty="0">
              <a:latin typeface="+mn-lt"/>
              <a:ea typeface="宋体" panose="02010600030101010101" pitchFamily="2" charset="-122"/>
              <a:cs typeface="+mn-cs"/>
            </a:endParaRPr>
          </a:p>
          <a:p>
            <a:r>
              <a:rPr lang="zh-CN" altLang="en-US" sz="2400" dirty="0">
                <a:latin typeface="+mn-lt"/>
                <a:ea typeface="宋体" panose="02010600030101010101" pitchFamily="2" charset="-122"/>
                <a:cs typeface="+mn-cs"/>
              </a:rPr>
              <a:t>清末戊戌政变后：改革科举制度，开“经济特科”</a:t>
            </a:r>
            <a:endParaRPr lang="zh-CN" altLang="en-US" sz="2400" dirty="0">
              <a:latin typeface="+mn-lt"/>
              <a:ea typeface="宋体" panose="02010600030101010101" pitchFamily="2" charset="-122"/>
              <a:cs typeface="+mn-cs"/>
            </a:endParaRPr>
          </a:p>
        </p:txBody>
      </p:sp>
      <p:pic>
        <p:nvPicPr>
          <p:cNvPr id="28676" name="图片 1"/>
          <p:cNvPicPr>
            <a:picLocks noChangeAspect="1"/>
          </p:cNvPicPr>
          <p:nvPr/>
        </p:nvPicPr>
        <p:blipFill>
          <a:blip r:embed="rId1"/>
          <a:stretch>
            <a:fillRect/>
          </a:stretch>
        </p:blipFill>
        <p:spPr>
          <a:xfrm>
            <a:off x="0" y="6189663"/>
            <a:ext cx="9144000" cy="268287"/>
          </a:xfrm>
          <a:prstGeom prst="rect">
            <a:avLst/>
          </a:prstGeom>
          <a:noFill/>
          <a:ln w="9525">
            <a:noFill/>
          </a:ln>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750695" y="101600"/>
            <a:ext cx="7393305" cy="860425"/>
          </a:xfrm>
        </p:spPr>
        <p:txBody>
          <a:bodyPr vert="horz" wrap="none" lIns="91440" tIns="45720" rIns="91440" bIns="45720" anchor="ctr"/>
          <a:lstStyle/>
          <a:p>
            <a:pPr algn="l"/>
            <a:r>
              <a:rPr lang="zh-CN" altLang="en-US" dirty="0">
                <a:ea typeface="宋体" panose="02010600030101010101" pitchFamily="2" charset="-122"/>
              </a:rPr>
              <a:t>张培刚</a:t>
            </a:r>
            <a:r>
              <a:rPr lang="zh-CN" altLang="en-US" sz="3200" dirty="0">
                <a:ea typeface="宋体" panose="02010600030101010101" pitchFamily="2" charset="-122"/>
              </a:rPr>
              <a:t>（</a:t>
            </a:r>
            <a:r>
              <a:rPr lang="en-US" altLang="zh-CN" sz="3200" dirty="0">
                <a:ea typeface="宋体" panose="02010600030101010101" pitchFamily="2" charset="-122"/>
              </a:rPr>
              <a:t>1913-2011</a:t>
            </a:r>
            <a:r>
              <a:rPr lang="zh-CN" altLang="en-US" sz="3200" dirty="0">
                <a:ea typeface="宋体" panose="02010600030101010101" pitchFamily="2" charset="-122"/>
              </a:rPr>
              <a:t>）</a:t>
            </a:r>
            <a:endParaRPr lang="zh-CN" altLang="en-US" sz="3200" dirty="0">
              <a:ea typeface="宋体" panose="02010600030101010101" pitchFamily="2" charset="-122"/>
            </a:endParaRPr>
          </a:p>
        </p:txBody>
      </p:sp>
      <p:sp>
        <p:nvSpPr>
          <p:cNvPr id="35843" name="内容占位符 2"/>
          <p:cNvSpPr>
            <a:spLocks noGrp="1"/>
          </p:cNvSpPr>
          <p:nvPr>
            <p:ph idx="1"/>
          </p:nvPr>
        </p:nvSpPr>
        <p:spPr>
          <a:xfrm>
            <a:off x="278130" y="1025525"/>
            <a:ext cx="6026150" cy="5422900"/>
          </a:xfrm>
        </p:spPr>
        <p:txBody>
          <a:bodyPr vert="horz" wrap="square" lIns="91440" tIns="45720" rIns="91440" bIns="45720" anchor="t"/>
          <a:lstStyle/>
          <a:p>
            <a:r>
              <a:rPr lang="zh-CN" altLang="en-US" sz="2400" dirty="0">
                <a:latin typeface="+mn-lt"/>
                <a:ea typeface="宋体" panose="02010600030101010101" pitchFamily="2" charset="-122"/>
                <a:cs typeface="+mn-cs"/>
              </a:rPr>
              <a:t>湖北红安人，哈佛大学经济学博士</a:t>
            </a:r>
            <a:endParaRPr lang="en-US" altLang="zh-CN" sz="2400" dirty="0">
              <a:latin typeface="+mn-lt"/>
              <a:ea typeface="宋体" panose="02010600030101010101" pitchFamily="2" charset="-122"/>
              <a:cs typeface="+mn-cs"/>
            </a:endParaRPr>
          </a:p>
          <a:p>
            <a:r>
              <a:rPr lang="en-US" altLang="zh-CN" sz="2400" dirty="0">
                <a:latin typeface="+mn-lt"/>
                <a:ea typeface="宋体" panose="02010600030101010101" pitchFamily="2" charset="-122"/>
                <a:cs typeface="+mn-cs"/>
              </a:rPr>
              <a:t>1940</a:t>
            </a:r>
            <a:r>
              <a:rPr lang="zh-CN" altLang="en-US" sz="2400" dirty="0">
                <a:latin typeface="+mn-lt"/>
                <a:ea typeface="宋体" panose="02010600030101010101" pitchFamily="2" charset="-122"/>
                <a:cs typeface="+mn-cs"/>
              </a:rPr>
              <a:t>年代：开创发展经济学</a:t>
            </a:r>
            <a:endParaRPr lang="en-US" altLang="zh-CN" sz="2400" dirty="0">
              <a:latin typeface="+mn-lt"/>
              <a:ea typeface="宋体" panose="02010600030101010101" pitchFamily="2" charset="-122"/>
              <a:cs typeface="+mn-cs"/>
            </a:endParaRPr>
          </a:p>
          <a:p>
            <a:r>
              <a:rPr lang="en-US" sz="2400" dirty="0">
                <a:ea typeface="宋体" panose="02010600030101010101" pitchFamily="2" charset="-122"/>
                <a:sym typeface="+mn-ea"/>
              </a:rPr>
              <a:t>1946</a:t>
            </a:r>
            <a:r>
              <a:rPr lang="zh-CN" altLang="en-US" sz="2400" dirty="0">
                <a:ea typeface="宋体" panose="02010600030101010101" pitchFamily="2" charset="-122"/>
                <a:sym typeface="+mn-ea"/>
              </a:rPr>
              <a:t>、</a:t>
            </a:r>
            <a:r>
              <a:rPr lang="en-US" altLang="zh-CN" sz="2400" dirty="0">
                <a:ea typeface="宋体" panose="02010600030101010101" pitchFamily="2" charset="-122"/>
                <a:sym typeface="+mn-ea"/>
              </a:rPr>
              <a:t>1949</a:t>
            </a:r>
            <a:r>
              <a:rPr lang="zh-CN" altLang="en-US" sz="2400" dirty="0">
                <a:ea typeface="宋体" panose="02010600030101010101" pitchFamily="2" charset="-122"/>
                <a:sym typeface="+mn-ea"/>
              </a:rPr>
              <a:t>两度归国</a:t>
            </a:r>
            <a:r>
              <a:rPr lang="en-US" altLang="zh-CN" sz="2400" dirty="0">
                <a:ea typeface="宋体" panose="02010600030101010101" pitchFamily="2" charset="-122"/>
                <a:sym typeface="+mn-ea"/>
              </a:rPr>
              <a:t>=&gt;</a:t>
            </a:r>
            <a:r>
              <a:rPr lang="zh-CN" altLang="en-US" sz="2400" dirty="0">
                <a:ea typeface="宋体" panose="02010600030101010101" pitchFamily="2" charset="-122"/>
                <a:sym typeface="+mn-ea"/>
              </a:rPr>
              <a:t>武大经济系主任</a:t>
            </a:r>
            <a:endParaRPr lang="zh-CN" altLang="en-US" sz="2400" dirty="0">
              <a:ea typeface="宋体" panose="02010600030101010101" pitchFamily="2" charset="-122"/>
              <a:sym typeface="+mn-ea"/>
            </a:endParaRPr>
          </a:p>
          <a:p>
            <a:r>
              <a:rPr lang="en-US" altLang="zh-CN" sz="2400" dirty="0">
                <a:ea typeface="宋体" panose="02010600030101010101" pitchFamily="2" charset="-122"/>
                <a:sym typeface="+mn-ea"/>
              </a:rPr>
              <a:t>1953</a:t>
            </a:r>
            <a:r>
              <a:rPr lang="zh-CN" altLang="en-US" sz="2400" dirty="0">
                <a:solidFill>
                  <a:srgbClr val="CC0000"/>
                </a:solidFill>
                <a:ea typeface="宋体" panose="02010600030101010101" pitchFamily="2" charset="-122"/>
                <a:sym typeface="+mn-ea"/>
              </a:rPr>
              <a:t>华中工学院</a:t>
            </a:r>
            <a:r>
              <a:rPr lang="zh-CN" altLang="en-US" sz="2400" dirty="0">
                <a:ea typeface="宋体" panose="02010600030101010101" pitchFamily="2" charset="-122"/>
                <a:sym typeface="+mn-ea"/>
              </a:rPr>
              <a:t>建校办公室主任</a:t>
            </a:r>
            <a:endParaRPr lang="zh-CN" altLang="en-US" sz="2400" dirty="0">
              <a:ea typeface="宋体" panose="02010600030101010101" pitchFamily="2" charset="-122"/>
              <a:sym typeface="+mn-ea"/>
            </a:endParaRPr>
          </a:p>
          <a:p>
            <a:endParaRPr lang="zh-CN" altLang="en-US" sz="2400" dirty="0">
              <a:ea typeface="宋体" panose="02010600030101010101" pitchFamily="2" charset="-122"/>
              <a:sym typeface="+mn-ea"/>
            </a:endParaRPr>
          </a:p>
          <a:p>
            <a:r>
              <a:rPr lang="zh-CN" altLang="en-US" sz="2400" dirty="0">
                <a:ea typeface="宋体" panose="02010600030101010101" pitchFamily="2" charset="-122"/>
                <a:sym typeface="+mn-ea"/>
              </a:rPr>
              <a:t>家国情怀：</a:t>
            </a:r>
            <a:r>
              <a:rPr lang="en-US" altLang="zh-CN" sz="2400" dirty="0">
                <a:solidFill>
                  <a:srgbClr val="CC0000"/>
                </a:solidFill>
                <a:latin typeface="+mn-lt"/>
                <a:ea typeface="宋体" panose="02010600030101010101" pitchFamily="2" charset="-122"/>
                <a:cs typeface="+mn-cs"/>
              </a:rPr>
              <a:t>赤子之心和经世济民的梦想一直没有改变</a:t>
            </a:r>
            <a:endParaRPr lang="en-US" altLang="zh-CN" sz="2400" dirty="0">
              <a:latin typeface="+mn-lt"/>
              <a:ea typeface="宋体" panose="02010600030101010101" pitchFamily="2" charset="-122"/>
              <a:cs typeface="+mn-cs"/>
            </a:endParaRPr>
          </a:p>
          <a:p>
            <a:endParaRPr lang="en-US" altLang="zh-CN" sz="1600" dirty="0">
              <a:latin typeface="+mn-lt"/>
              <a:ea typeface="宋体" panose="02010600030101010101" pitchFamily="2" charset="-122"/>
              <a:cs typeface="+mn-cs"/>
            </a:endParaRPr>
          </a:p>
          <a:p>
            <a:r>
              <a:rPr lang="en-US" altLang="zh-CN" sz="1600" dirty="0">
                <a:solidFill>
                  <a:srgbClr val="CC0000"/>
                </a:solidFill>
                <a:latin typeface="+mn-lt"/>
                <a:ea typeface="宋体" panose="02010600030101010101" pitchFamily="2" charset="-122"/>
                <a:cs typeface="+mn-cs"/>
              </a:rPr>
              <a:t>立足中国，面向世界，</a:t>
            </a:r>
            <a:r>
              <a:rPr lang="zh-CN" altLang="en-US" sz="1600" dirty="0">
                <a:solidFill>
                  <a:srgbClr val="CC0000"/>
                </a:solidFill>
                <a:latin typeface="+mn-lt"/>
                <a:ea typeface="宋体" panose="02010600030101010101" pitchFamily="2" charset="-122"/>
                <a:cs typeface="+mn-cs"/>
              </a:rPr>
              <a:t>开放式地借鉴人类文明成果，</a:t>
            </a:r>
            <a:r>
              <a:rPr lang="en-US" altLang="zh-CN" sz="1600" dirty="0">
                <a:solidFill>
                  <a:srgbClr val="CC0000"/>
                </a:solidFill>
                <a:latin typeface="+mn-lt"/>
                <a:ea typeface="宋体" panose="02010600030101010101" pitchFamily="2" charset="-122"/>
                <a:cs typeface="+mn-cs"/>
              </a:rPr>
              <a:t>，不断探索包括我国在内的发展中国家如何快速实现工业化和现代化的有效途径</a:t>
            </a:r>
            <a:endParaRPr lang="en-US" altLang="zh-CN" sz="1600" dirty="0">
              <a:solidFill>
                <a:srgbClr val="CC0000"/>
              </a:solidFill>
              <a:latin typeface="+mn-lt"/>
              <a:ea typeface="宋体" panose="02010600030101010101" pitchFamily="2" charset="-122"/>
              <a:cs typeface="+mn-cs"/>
            </a:endParaRPr>
          </a:p>
          <a:p>
            <a:r>
              <a:rPr lang="zh-CN" altLang="en-US" sz="2800" dirty="0">
                <a:ea typeface="宋体" panose="02010600030101010101" pitchFamily="2" charset="-122"/>
                <a:sym typeface="+mn-ea"/>
              </a:rPr>
              <a:t>从现实中观察总结、思考</a:t>
            </a:r>
            <a:endParaRPr lang="en-US" altLang="zh-CN" sz="2800" dirty="0">
              <a:latin typeface="+mn-lt"/>
              <a:ea typeface="宋体" panose="02010600030101010101" pitchFamily="2" charset="-122"/>
              <a:cs typeface="+mn-cs"/>
            </a:endParaRPr>
          </a:p>
          <a:p>
            <a:r>
              <a:rPr lang="en-US" altLang="zh-CN" sz="2800" dirty="0">
                <a:ea typeface="宋体" panose="02010600030101010101" pitchFamily="2" charset="-122"/>
                <a:sym typeface="+mn-ea"/>
              </a:rPr>
              <a:t>1980</a:t>
            </a:r>
            <a:r>
              <a:rPr lang="zh-CN" altLang="en-US" sz="2800" dirty="0">
                <a:ea typeface="宋体" panose="02010600030101010101" pitchFamily="2" charset="-122"/>
                <a:sym typeface="+mn-ea"/>
              </a:rPr>
              <a:t>年代：牛肚子理论</a:t>
            </a:r>
            <a:r>
              <a:rPr lang="en-US" altLang="zh-CN" sz="2800" dirty="0">
                <a:ea typeface="宋体" panose="02010600030101010101" pitchFamily="2" charset="-122"/>
                <a:sym typeface="+mn-ea"/>
              </a:rPr>
              <a:t>—</a:t>
            </a:r>
            <a:r>
              <a:rPr lang="zh-CN" altLang="en-US" sz="2800" dirty="0">
                <a:ea typeface="宋体" panose="02010600030101010101" pitchFamily="2" charset="-122"/>
                <a:sym typeface="+mn-ea"/>
              </a:rPr>
              <a:t>中部崛起</a:t>
            </a:r>
            <a:endParaRPr lang="en-US" altLang="zh-CN" sz="2800" dirty="0">
              <a:latin typeface="+mn-lt"/>
              <a:ea typeface="宋体" panose="02010600030101010101" pitchFamily="2" charset="-122"/>
              <a:cs typeface="+mn-cs"/>
            </a:endParaRPr>
          </a:p>
          <a:p>
            <a:endParaRPr lang="zh-CN" altLang="en-US" dirty="0">
              <a:latin typeface="+mn-lt"/>
              <a:ea typeface="宋体" panose="02010600030101010101" pitchFamily="2" charset="-122"/>
              <a:cs typeface="+mn-cs"/>
            </a:endParaRPr>
          </a:p>
          <a:p>
            <a:endParaRPr lang="zh-CN" altLang="en-US" dirty="0">
              <a:latin typeface="+mn-lt"/>
              <a:ea typeface="宋体" panose="02010600030101010101" pitchFamily="2" charset="-122"/>
              <a:cs typeface="+mn-cs"/>
            </a:endParaRPr>
          </a:p>
        </p:txBody>
      </p:sp>
      <p:pic>
        <p:nvPicPr>
          <p:cNvPr id="3" name="图片 2" descr="timgAAT8W2XP"/>
          <p:cNvPicPr>
            <a:picLocks noChangeAspect="1"/>
          </p:cNvPicPr>
          <p:nvPr/>
        </p:nvPicPr>
        <p:blipFill>
          <a:blip r:embed="rId1"/>
          <a:stretch>
            <a:fillRect/>
          </a:stretch>
        </p:blipFill>
        <p:spPr>
          <a:xfrm>
            <a:off x="6304280" y="15240"/>
            <a:ext cx="2809875" cy="2901950"/>
          </a:xfrm>
          <a:prstGeom prst="rect">
            <a:avLst/>
          </a:prstGeom>
        </p:spPr>
      </p:pic>
      <p:pic>
        <p:nvPicPr>
          <p:cNvPr id="4" name="图片 3" descr="f636afc379310a55d24d7949b04543a982261025[1]"/>
          <p:cNvPicPr>
            <a:picLocks noChangeAspect="1"/>
          </p:cNvPicPr>
          <p:nvPr/>
        </p:nvPicPr>
        <p:blipFill>
          <a:blip r:embed="rId2"/>
          <a:stretch>
            <a:fillRect/>
          </a:stretch>
        </p:blipFill>
        <p:spPr>
          <a:xfrm>
            <a:off x="6649720" y="3221990"/>
            <a:ext cx="2305050" cy="3390900"/>
          </a:xfrm>
          <a:prstGeom prst="rect">
            <a:avLst/>
          </a:prstGeom>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1049338" y="409575"/>
            <a:ext cx="8094662" cy="860425"/>
          </a:xfrm>
        </p:spPr>
        <p:txBody>
          <a:bodyPr vert="horz" wrap="none" lIns="91440" tIns="45720" rIns="91440" bIns="45720" anchor="ctr"/>
          <a:lstStyle/>
          <a:p>
            <a:r>
              <a:rPr lang="zh-CN" altLang="en-US" dirty="0">
                <a:ea typeface="宋体" panose="02010600030101010101" pitchFamily="2" charset="-122"/>
              </a:rPr>
              <a:t>一种新的思维方式</a:t>
            </a:r>
            <a:br>
              <a:rPr lang="en-US" altLang="zh-CN" dirty="0">
                <a:ea typeface="宋体" panose="02010600030101010101" pitchFamily="2" charset="-122"/>
              </a:rPr>
            </a:br>
            <a:endParaRPr lang="zh-CN" altLang="en-US" dirty="0">
              <a:ea typeface="宋体" panose="02010600030101010101" pitchFamily="2" charset="-122"/>
            </a:endParaRPr>
          </a:p>
        </p:txBody>
      </p:sp>
      <p:sp>
        <p:nvSpPr>
          <p:cNvPr id="29699" name="内容占位符 2"/>
          <p:cNvSpPr>
            <a:spLocks noGrp="1"/>
          </p:cNvSpPr>
          <p:nvPr>
            <p:ph idx="1"/>
          </p:nvPr>
        </p:nvSpPr>
        <p:spPr>
          <a:xfrm>
            <a:off x="277813" y="1025525"/>
            <a:ext cx="8588375" cy="5024438"/>
          </a:xfrm>
        </p:spPr>
        <p:txBody>
          <a:bodyPr vert="horz" wrap="square" lIns="91440" tIns="45720" rIns="91440" bIns="45720" anchor="t"/>
          <a:lstStyle/>
          <a:p>
            <a:r>
              <a:rPr lang="zh-CN" altLang="en-US" dirty="0">
                <a:latin typeface="+mn-lt"/>
                <a:ea typeface="宋体" panose="02010600030101010101" pitchFamily="2" charset="-122"/>
                <a:cs typeface="+mn-cs"/>
              </a:rPr>
              <a:t>培养观察和分析现实世界经济行为和现象的能力</a:t>
            </a:r>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凭少量的知识去理解广泛的现象</a:t>
            </a:r>
            <a:endParaRPr lang="en-US" altLang="zh-CN" dirty="0">
              <a:latin typeface="+mn-lt"/>
              <a:ea typeface="宋体" panose="02010600030101010101" pitchFamily="2" charset="-122"/>
              <a:cs typeface="+mn-cs"/>
            </a:endParaRPr>
          </a:p>
          <a:p>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提升精神境界</a:t>
            </a:r>
            <a:endParaRPr lang="zh-CN" altLang="en-US"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或许影响或改变一生</a:t>
            </a:r>
            <a:endParaRPr lang="en-US" altLang="zh-CN" dirty="0">
              <a:latin typeface="+mn-lt"/>
              <a:ea typeface="宋体" panose="02010600030101010101" pitchFamily="2" charset="-122"/>
              <a:cs typeface="+mn-cs"/>
            </a:endParaRPr>
          </a:p>
          <a:p>
            <a:endParaRPr lang="en-US" altLang="zh-CN" dirty="0">
              <a:latin typeface="+mn-lt"/>
              <a:ea typeface="宋体" panose="02010600030101010101" pitchFamily="2" charset="-122"/>
              <a:cs typeface="+mn-cs"/>
            </a:endParaRPr>
          </a:p>
          <a:p>
            <a:endParaRPr lang="zh-CN" altLang="en-US" dirty="0">
              <a:latin typeface="+mn-lt"/>
              <a:ea typeface="宋体" panose="02010600030101010101" pitchFamily="2" charset="-122"/>
              <a:cs typeface="+mn-cs"/>
            </a:endParaRPr>
          </a:p>
        </p:txBody>
      </p:sp>
      <p:pic>
        <p:nvPicPr>
          <p:cNvPr id="29700" name="图片 1"/>
          <p:cNvPicPr>
            <a:picLocks noChangeAspect="1"/>
          </p:cNvPicPr>
          <p:nvPr/>
        </p:nvPicPr>
        <p:blipFill>
          <a:blip r:embed="rId1"/>
          <a:stretch>
            <a:fillRect/>
          </a:stretch>
        </p:blipFill>
        <p:spPr>
          <a:xfrm>
            <a:off x="0" y="6084888"/>
            <a:ext cx="9144000" cy="268287"/>
          </a:xfrm>
          <a:prstGeom prst="rect">
            <a:avLst/>
          </a:prstGeom>
          <a:noFill/>
          <a:ln w="9525">
            <a:noFill/>
          </a:ln>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00088"/>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zh-CN" altLang="en-US"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第一讲</a:t>
            </a:r>
            <a:endParaRPr kumimoji="0" lang="zh-CN" altLang="en-US"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0483" name="TextBox 3"/>
          <p:cNvSpPr txBox="1"/>
          <p:nvPr/>
        </p:nvSpPr>
        <p:spPr>
          <a:xfrm>
            <a:off x="468313" y="2349500"/>
            <a:ext cx="8207375" cy="977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lnSpc>
                <a:spcPct val="120000"/>
              </a:lnSpc>
              <a:spcBef>
                <a:spcPct val="0"/>
              </a:spcBef>
              <a:buNone/>
            </a:pPr>
            <a:r>
              <a:rPr lang="zh-CN" altLang="en-US" sz="4800" b="1" dirty="0">
                <a:solidFill>
                  <a:srgbClr val="0070C0"/>
                </a:solidFill>
                <a:latin typeface="微软雅黑" panose="020B0503020204020204" pitchFamily="34" charset="-122"/>
                <a:ea typeface="微软雅黑" panose="020B0503020204020204" pitchFamily="34" charset="-122"/>
              </a:rPr>
              <a:t>为什么需要经济学思维</a:t>
            </a:r>
            <a:r>
              <a:rPr lang="en-US" altLang="zh-CN" sz="4800" b="1" dirty="0">
                <a:solidFill>
                  <a:srgbClr val="0070C0"/>
                </a:solidFill>
                <a:latin typeface="微软雅黑" panose="020B0503020204020204" pitchFamily="34" charset="-122"/>
                <a:ea typeface="微软雅黑" panose="020B0503020204020204" pitchFamily="34" charset="-122"/>
              </a:rPr>
              <a:t>?</a:t>
            </a:r>
            <a:endParaRPr lang="en-US" altLang="zh-CN" sz="48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2" name="文本框 1"/>
          <p:cNvSpPr txBox="1"/>
          <p:nvPr/>
        </p:nvSpPr>
        <p:spPr>
          <a:xfrm>
            <a:off x="2537460" y="4151630"/>
            <a:ext cx="4069080" cy="1137285"/>
          </a:xfrm>
          <a:prstGeom prst="rect">
            <a:avLst/>
          </a:prstGeom>
          <a:noFill/>
        </p:spPr>
        <p:txBody>
          <a:bodyPr wrap="none" rtlCol="0" anchor="t">
            <a:spAutoFit/>
          </a:bodyPr>
          <a:p>
            <a:pPr algn="l"/>
            <a:r>
              <a:rPr lang="zh-CN" altLang="en-US" dirty="0">
                <a:solidFill>
                  <a:srgbClr val="0065B0"/>
                </a:solidFill>
                <a:latin typeface="华文新魏" panose="02010800040101010101" pitchFamily="2" charset="-122"/>
                <a:ea typeface="华文新魏" panose="02010800040101010101" pitchFamily="2" charset="-122"/>
                <a:sym typeface="Arial" panose="020B0604020202020204" pitchFamily="34" charset="0"/>
              </a:rPr>
              <a:t>思维什么，观察什么</a:t>
            </a:r>
            <a:endParaRPr lang="zh-CN" altLang="en-US" dirty="0">
              <a:solidFill>
                <a:srgbClr val="0065B0"/>
              </a:solidFill>
              <a:latin typeface="华文新魏" panose="02010800040101010101" pitchFamily="2" charset="-122"/>
              <a:ea typeface="华文新魏" panose="02010800040101010101" pitchFamily="2" charset="-122"/>
              <a:sym typeface="Arial" panose="020B0604020202020204" pitchFamily="34" charset="0"/>
            </a:endParaRPr>
          </a:p>
          <a:p>
            <a:pPr algn="l"/>
            <a:r>
              <a:rPr lang="zh-CN" altLang="en-US" dirty="0">
                <a:solidFill>
                  <a:srgbClr val="0065B0"/>
                </a:solidFill>
                <a:latin typeface="华文新魏" panose="02010800040101010101" pitchFamily="2" charset="-122"/>
                <a:ea typeface="华文新魏" panose="02010800040101010101" pitchFamily="2" charset="-122"/>
                <a:sym typeface="+mn-ea"/>
              </a:rPr>
              <a:t>怎样</a:t>
            </a:r>
            <a:r>
              <a:rPr lang="zh-CN" altLang="en-US" dirty="0">
                <a:solidFill>
                  <a:srgbClr val="0065B0"/>
                </a:solidFill>
                <a:latin typeface="华文新魏" panose="02010800040101010101" pitchFamily="2" charset="-122"/>
                <a:ea typeface="华文新魏" panose="02010800040101010101" pitchFamily="2" charset="-122"/>
              </a:rPr>
              <a:t>观察</a:t>
            </a:r>
            <a:r>
              <a:rPr lang="zh-CN" altLang="en-US"/>
              <a:t>，</a:t>
            </a:r>
            <a:r>
              <a:rPr lang="zh-CN" altLang="en-US" dirty="0">
                <a:solidFill>
                  <a:srgbClr val="0065B0"/>
                </a:solidFill>
                <a:latin typeface="华文新魏" panose="02010800040101010101" pitchFamily="2" charset="-122"/>
                <a:ea typeface="华文新魏" panose="02010800040101010101" pitchFamily="2" charset="-122"/>
              </a:rPr>
              <a:t>怎样</a:t>
            </a:r>
            <a:r>
              <a:rPr lang="zh-CN" altLang="en-US" dirty="0">
                <a:solidFill>
                  <a:srgbClr val="0065B0"/>
                </a:solidFill>
                <a:latin typeface="华文新魏" panose="02010800040101010101" pitchFamily="2" charset="-122"/>
                <a:ea typeface="华文新魏" panose="02010800040101010101" pitchFamily="2" charset="-122"/>
                <a:sym typeface="Arial" panose="020B0604020202020204" pitchFamily="34" charset="0"/>
              </a:rPr>
              <a:t>思维</a:t>
            </a:r>
            <a:endParaRPr lang="zh-CN"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555625" y="101600"/>
            <a:ext cx="8588375" cy="860425"/>
          </a:xfrm>
        </p:spPr>
        <p:txBody>
          <a:bodyPr vert="horz" wrap="none" lIns="91440" tIns="45720" rIns="91440" bIns="45720" anchor="ctr"/>
          <a:lstStyle/>
          <a:p>
            <a:r>
              <a:rPr lang="zh-CN" altLang="en-US" dirty="0">
                <a:ea typeface="宋体" panose="02010600030101010101" pitchFamily="2" charset="-122"/>
              </a:rPr>
              <a:t>什么人需要学习经济学思维</a:t>
            </a:r>
            <a:endParaRPr lang="zh-CN" altLang="en-US" dirty="0">
              <a:ea typeface="宋体" panose="02010600030101010101" pitchFamily="2" charset="-122"/>
            </a:endParaRPr>
          </a:p>
        </p:txBody>
      </p:sp>
      <p:sp>
        <p:nvSpPr>
          <p:cNvPr id="31747" name="内容占位符 2"/>
          <p:cNvSpPr>
            <a:spLocks noGrp="1"/>
          </p:cNvSpPr>
          <p:nvPr>
            <p:ph idx="1"/>
          </p:nvPr>
        </p:nvSpPr>
        <p:spPr>
          <a:xfrm>
            <a:off x="277813" y="1025525"/>
            <a:ext cx="8728075" cy="5422900"/>
          </a:xfrm>
        </p:spPr>
        <p:txBody>
          <a:bodyPr vert="horz" wrap="square" lIns="91440" tIns="45720" rIns="91440" bIns="45720" anchor="t"/>
          <a:lstStyle/>
          <a:p>
            <a:r>
              <a:rPr lang="zh-CN" altLang="en-US" dirty="0">
                <a:latin typeface="+mn-lt"/>
                <a:ea typeface="宋体" panose="02010600030101010101" pitchFamily="2" charset="-122"/>
                <a:cs typeface="+mn-cs"/>
              </a:rPr>
              <a:t>非经济学专业为什么需要经济学思维</a:t>
            </a:r>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我的专业是工商管理需要吗？</a:t>
            </a:r>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如果专业是社会学、政治学、法律、新闻呢？</a:t>
            </a:r>
            <a:endParaRPr lang="en-US" altLang="zh-CN" dirty="0">
              <a:latin typeface="+mn-lt"/>
              <a:ea typeface="宋体" panose="02010600030101010101" pitchFamily="2" charset="-122"/>
              <a:cs typeface="+mn-cs"/>
            </a:endParaRPr>
          </a:p>
          <a:p>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工学、医学，是否还需要？</a:t>
            </a:r>
            <a:endParaRPr lang="zh-CN" altLang="en-US" dirty="0">
              <a:latin typeface="+mn-lt"/>
              <a:ea typeface="宋体" panose="02010600030101010101" pitchFamily="2" charset="-122"/>
              <a:cs typeface="+mn-cs"/>
            </a:endParaRPr>
          </a:p>
          <a:p>
            <a:endParaRPr lang="zh-CN" altLang="en-US"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你准备好了吗？</a:t>
            </a:r>
            <a:endParaRPr lang="en-US" altLang="zh-CN" dirty="0">
              <a:latin typeface="+mn-lt"/>
              <a:ea typeface="宋体" panose="02010600030101010101" pitchFamily="2" charset="-122"/>
              <a:cs typeface="+mn-cs"/>
            </a:endParaRPr>
          </a:p>
          <a:p>
            <a:endParaRPr lang="zh-CN" altLang="en-US" dirty="0">
              <a:latin typeface="+mn-lt"/>
              <a:ea typeface="宋体" panose="02010600030101010101" pitchFamily="2" charset="-122"/>
              <a:cs typeface="+mn-cs"/>
            </a:endParaRPr>
          </a:p>
        </p:txBody>
      </p:sp>
      <p:pic>
        <p:nvPicPr>
          <p:cNvPr id="31748" name="图片 1"/>
          <p:cNvPicPr>
            <a:picLocks noChangeAspect="1"/>
          </p:cNvPicPr>
          <p:nvPr/>
        </p:nvPicPr>
        <p:blipFill>
          <a:blip r:embed="rId1"/>
          <a:stretch>
            <a:fillRect/>
          </a:stretch>
        </p:blipFill>
        <p:spPr>
          <a:xfrm>
            <a:off x="0" y="6169025"/>
            <a:ext cx="9144000" cy="268288"/>
          </a:xfrm>
          <a:prstGeom prst="rect">
            <a:avLst/>
          </a:prstGeom>
          <a:noFill/>
          <a:ln w="9525">
            <a:noFill/>
          </a:ln>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3"/>
          <p:cNvSpPr txBox="1"/>
          <p:nvPr/>
        </p:nvSpPr>
        <p:spPr>
          <a:xfrm>
            <a:off x="468313" y="2349500"/>
            <a:ext cx="8207375" cy="977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lnSpc>
                <a:spcPct val="120000"/>
              </a:lnSpc>
              <a:spcBef>
                <a:spcPct val="0"/>
              </a:spcBef>
              <a:buNone/>
            </a:pPr>
            <a:r>
              <a:rPr lang="zh-CN" altLang="en-US" sz="4800" dirty="0">
                <a:solidFill>
                  <a:srgbClr val="0065B0"/>
                </a:solidFill>
                <a:latin typeface="华文新魏" panose="02010800040101010101" pitchFamily="2" charset="-122"/>
                <a:ea typeface="华文新魏" panose="02010800040101010101" pitchFamily="2" charset="-122"/>
              </a:rPr>
              <a:t>经济学如何思维</a:t>
            </a:r>
            <a:r>
              <a:rPr lang="en-US" altLang="zh-CN" sz="4800" b="1" dirty="0">
                <a:solidFill>
                  <a:srgbClr val="0070C0"/>
                </a:solidFill>
                <a:latin typeface="微软雅黑" panose="020B0503020204020204" pitchFamily="34" charset="-122"/>
                <a:ea typeface="微软雅黑" panose="020B0503020204020204" pitchFamily="34" charset="-122"/>
              </a:rPr>
              <a:t>?</a:t>
            </a:r>
            <a:endParaRPr lang="zh-CN" altLang="en-US" sz="4800" dirty="0">
              <a:solidFill>
                <a:srgbClr val="0065B0"/>
              </a:solidFill>
              <a:latin typeface="华文新魏" panose="02010800040101010101" pitchFamily="2" charset="-122"/>
              <a:ea typeface="华文新魏" panose="02010800040101010101" pitchFamily="2" charset="-122"/>
            </a:endParaRPr>
          </a:p>
        </p:txBody>
      </p:sp>
      <p:sp>
        <p:nvSpPr>
          <p:cNvPr id="36867"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1049338" y="101600"/>
            <a:ext cx="8094662" cy="860425"/>
          </a:xfrm>
        </p:spPr>
        <p:txBody>
          <a:bodyPr vert="horz" wrap="square" lIns="91440" tIns="45720" rIns="91440" bIns="45720" anchor="t"/>
          <a:lstStyle/>
          <a:p>
            <a:pPr eaLnBrk="1" hangingPunct="1"/>
            <a:r>
              <a:rPr lang="en-US" altLang="zh-CN" dirty="0">
                <a:ea typeface="宋体" panose="02010600030101010101" pitchFamily="2" charset="-122"/>
              </a:rPr>
              <a:t> </a:t>
            </a:r>
            <a:r>
              <a:rPr lang="zh-CN" altLang="en-US" dirty="0">
                <a:ea typeface="宋体" panose="02010600030101010101" pitchFamily="2" charset="-122"/>
              </a:rPr>
              <a:t>资源是稀缺的</a:t>
            </a:r>
            <a:br>
              <a:rPr lang="en-US" altLang="zh-CN" dirty="0">
                <a:ea typeface="宋体" panose="02010600030101010101" pitchFamily="2" charset="-122"/>
              </a:rPr>
            </a:b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16387" name="Content Placeholder 2"/>
          <p:cNvSpPr>
            <a:spLocks noGrp="1"/>
          </p:cNvSpPr>
          <p:nvPr>
            <p:ph idx="1"/>
          </p:nvPr>
        </p:nvSpPr>
        <p:spPr>
          <a:xfrm>
            <a:off x="277813" y="1025525"/>
            <a:ext cx="8664575" cy="54229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0" lang="en-US" altLang="zh-CN" sz="3400" b="0" i="0" u="none" strike="noStrike" kern="0" cap="none" spc="0" normalizeH="0" baseline="0" noProof="1">
                <a:ln>
                  <a:noFill/>
                </a:ln>
                <a:solidFill>
                  <a:srgbClr val="005EA4"/>
                </a:solidFill>
                <a:effectLst/>
                <a:uLnTx/>
                <a:uFillTx/>
                <a:latin typeface="+mn-lt"/>
                <a:ea typeface="宋体" panose="02010600030101010101" pitchFamily="2" charset="-122"/>
                <a:cs typeface="+mn-cs"/>
                <a:sym typeface="+mn-ea"/>
              </a:rPr>
              <a:t>稀缺</a:t>
            </a:r>
            <a:endParaRPr kumimoji="0" lang="en-US" altLang="zh-CN" sz="3400" b="0" i="0" u="none" strike="noStrike" kern="0" cap="none" spc="0" normalizeH="0" baseline="0" noProof="1">
              <a:ln>
                <a:noFill/>
              </a:ln>
              <a:solidFill>
                <a:srgbClr val="005EA4"/>
              </a:solidFill>
              <a:effectLst/>
              <a:uLnTx/>
              <a:uFillTx/>
              <a:latin typeface="+mn-lt"/>
              <a:ea typeface="宋体" panose="02010600030101010101" pitchFamily="2" charset="-122"/>
              <a:cs typeface="+mn-cs"/>
            </a:endParaRPr>
          </a:p>
          <a:p>
            <a:pPr marL="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000" b="0" i="0" u="none" strike="noStrike" kern="0" cap="none" spc="0" normalizeH="0" baseline="0" noProof="1">
                <a:ln>
                  <a:noFill/>
                </a:ln>
                <a:solidFill>
                  <a:srgbClr val="FF0000"/>
                </a:solidFill>
                <a:effectLst/>
                <a:uLnTx/>
                <a:uFillTx/>
                <a:latin typeface="+mn-lt"/>
                <a:ea typeface="宋体" panose="02010600030101010101" pitchFamily="2" charset="-122"/>
                <a:sym typeface="+mn-ea"/>
              </a:rPr>
              <a:t>资源是有限的，相对于无限的欲望，有限的资源就是稀缺</a:t>
            </a:r>
            <a:endParaRPr kumimoji="0" lang="zh-CN" altLang="en-US" sz="2000" b="0" i="0" u="none" strike="noStrike" kern="0" cap="none" spc="0" normalizeH="0" baseline="0" noProof="1">
              <a:ln>
                <a:noFill/>
              </a:ln>
              <a:solidFill>
                <a:srgbClr val="FF0000"/>
              </a:solidFill>
              <a:effectLst/>
              <a:uLnTx/>
              <a:uFillTx/>
              <a:latin typeface="+mn-lt"/>
              <a:ea typeface="宋体" panose="02010600030101010101" pitchFamily="2"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000" b="0" i="0" u="none" strike="noStrike" kern="0" cap="none" spc="0" normalizeH="0" baseline="0" noProof="1">
                <a:ln>
                  <a:noFill/>
                </a:ln>
                <a:solidFill>
                  <a:schemeClr val="tx1"/>
                </a:solidFill>
                <a:effectLst/>
                <a:uLnTx/>
                <a:uFillTx/>
                <a:latin typeface="+mn-lt"/>
                <a:ea typeface="宋体" panose="02010600030101010101" pitchFamily="2" charset="-122"/>
              </a:rPr>
              <a:t>相对于人们无限多样、不断上升的需求来说，用以满足这些需求的多寡，即有用的资源总是相对不足的。</a:t>
            </a:r>
            <a:endParaRPr kumimoji="0" lang="en-US" altLang="zh-CN" sz="2000" b="0" i="0" u="none" strike="noStrike" kern="0" cap="none" spc="0" normalizeH="0" baseline="0" noProof="1">
              <a:ln>
                <a:noFill/>
              </a:ln>
              <a:solidFill>
                <a:schemeClr val="tx1"/>
              </a:solidFill>
              <a:effectLst/>
              <a:uLnTx/>
              <a:uFillTx/>
              <a:latin typeface="+mn-lt"/>
              <a:ea typeface="宋体" panose="02010600030101010101" pitchFamily="2"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000" b="0" i="0" u="none" strike="noStrike" kern="0" cap="none" spc="0" normalizeH="0" baseline="0" noProof="1">
                <a:ln>
                  <a:noFill/>
                </a:ln>
                <a:solidFill>
                  <a:schemeClr val="tx1"/>
                </a:solidFill>
                <a:effectLst/>
                <a:uLnTx/>
                <a:uFillTx/>
                <a:latin typeface="+mn-lt"/>
                <a:ea typeface="宋体" panose="02010600030101010101" pitchFamily="2" charset="-122"/>
              </a:rPr>
              <a:t>长时间的“供不应求”即为“稀缺”，而“稀缺”的最直接表现就是商品的“价格的不断攀升”。</a:t>
            </a:r>
            <a:endParaRPr kumimoji="0" lang="en-US" altLang="zh-CN" sz="2000" b="0" i="0" u="none" strike="noStrike" kern="0" cap="none" spc="0" normalizeH="0" baseline="0" noProof="1">
              <a:ln>
                <a:noFill/>
              </a:ln>
              <a:solidFill>
                <a:schemeClr val="tx1"/>
              </a:solidFill>
              <a:effectLst/>
              <a:uLnTx/>
              <a:uFillTx/>
              <a:latin typeface="+mn-lt"/>
              <a:ea typeface="宋体" panose="02010600030101010101" pitchFamily="2"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sz="2000" b="0" i="0" u="none" strike="noStrike" kern="0" cap="none" spc="0" normalizeH="0" baseline="0" noProof="1">
              <a:ln>
                <a:noFill/>
              </a:ln>
              <a:solidFill>
                <a:schemeClr val="tx1"/>
              </a:solidFill>
              <a:effectLst/>
              <a:uLnTx/>
              <a:uFillTx/>
              <a:latin typeface="+mn-lt"/>
              <a:ea typeface="宋体" panose="02010600030101010101" pitchFamily="2"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2000" b="0" i="0" u="none" strike="noStrike" kern="0" cap="none" spc="0" normalizeH="0" baseline="0" noProof="1">
                <a:ln>
                  <a:noFill/>
                </a:ln>
                <a:solidFill>
                  <a:schemeClr val="tx1"/>
                </a:solidFill>
                <a:effectLst/>
                <a:uLnTx/>
                <a:uFillTx/>
                <a:latin typeface="+mn-lt"/>
                <a:ea typeface="宋体" panose="02010600030101010101" pitchFamily="2" charset="-122"/>
              </a:rPr>
              <a:t>稀缺性的含义生产资源的相对有限性资源的稀缺性与经济问题由于资源稀缺性的存在，使得人们必须考虑如何使用有限的相对稀缺的生产资源来满足无限多样化的需要。这就是所谓的“经济问题”。</a:t>
            </a:r>
            <a:endParaRPr kumimoji="0" lang="en-US" altLang="zh-CN" sz="2000" b="0" i="0" u="none" strike="noStrike" kern="0" cap="none" spc="0" normalizeH="0" baseline="0" noProof="1">
              <a:ln>
                <a:noFill/>
              </a:ln>
              <a:solidFill>
                <a:schemeClr val="tx1"/>
              </a:solidFill>
              <a:effectLst/>
              <a:uLnTx/>
              <a:uFillTx/>
              <a:latin typeface="+mn-lt"/>
              <a:ea typeface="宋体" panose="02010600030101010101" pitchFamily="2"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altLang="zh-CN" sz="2000" b="0" i="0" u="none" strike="noStrike" kern="0" cap="none" spc="0" normalizeH="0" baseline="0" noProof="1">
              <a:ln>
                <a:noFill/>
              </a:ln>
              <a:solidFill>
                <a:schemeClr val="tx1"/>
              </a:solidFill>
              <a:effectLst/>
              <a:uLnTx/>
              <a:uFillTx/>
              <a:latin typeface="+mn-lt"/>
              <a:ea typeface="宋体" panose="02010600030101010101" pitchFamily="2"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en-US" altLang="zh-CN" sz="3200" b="0" i="0" u="none" strike="noStrike" kern="0" cap="none" spc="0" normalizeH="0" baseline="0" noProof="1">
                <a:ln>
                  <a:noFill/>
                </a:ln>
                <a:solidFill>
                  <a:srgbClr val="FF0000"/>
                </a:solidFill>
                <a:effectLst/>
                <a:uLnTx/>
                <a:uFillTx/>
                <a:latin typeface="+mn-lt"/>
                <a:ea typeface="宋体" panose="02010600030101010101" pitchFamily="2" charset="-122"/>
              </a:rPr>
              <a:t>物以稀为贵</a:t>
            </a:r>
            <a:r>
              <a:rPr kumimoji="0" lang="zh-CN" altLang="en-US" sz="3200" b="0" i="0" u="none" strike="noStrike" kern="0" cap="none" spc="0" normalizeH="0" baseline="0" noProof="1">
                <a:ln>
                  <a:noFill/>
                </a:ln>
                <a:solidFill>
                  <a:srgbClr val="FF0000"/>
                </a:solidFill>
                <a:effectLst/>
                <a:uLnTx/>
                <a:uFillTx/>
                <a:latin typeface="+mn-lt"/>
                <a:ea typeface="宋体" panose="02010600030101010101" pitchFamily="2" charset="-122"/>
              </a:rPr>
              <a:t>？</a:t>
            </a:r>
            <a:endParaRPr kumimoji="0" lang="en-US" altLang="zh-CN" sz="3200" b="0" i="0" u="none" strike="noStrike" kern="0" cap="none" spc="0" normalizeH="0" baseline="0" noProof="1">
              <a:ln>
                <a:noFill/>
              </a:ln>
              <a:solidFill>
                <a:schemeClr val="tx1"/>
              </a:solidFill>
              <a:effectLst/>
              <a:uLnTx/>
              <a:uFillTx/>
              <a:latin typeface="+mn-lt"/>
              <a:ea typeface="宋体" panose="02010600030101010101" pitchFamily="2" charset="-122"/>
              <a:cs typeface="+mn-cs"/>
            </a:endParaRPr>
          </a:p>
        </p:txBody>
      </p:sp>
      <p:sp>
        <p:nvSpPr>
          <p:cNvPr id="38917"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pic>
        <p:nvPicPr>
          <p:cNvPr id="38918" name="图片 1"/>
          <p:cNvPicPr>
            <a:picLocks noChangeAspect="1"/>
          </p:cNvPicPr>
          <p:nvPr/>
        </p:nvPicPr>
        <p:blipFill>
          <a:blip r:embed="rId1"/>
          <a:stretch>
            <a:fillRect/>
          </a:stretch>
        </p:blipFill>
        <p:spPr>
          <a:xfrm>
            <a:off x="-4762" y="6224588"/>
            <a:ext cx="9144000" cy="268287"/>
          </a:xfrm>
          <a:prstGeom prst="rect">
            <a:avLst/>
          </a:prstGeom>
          <a:noFill/>
          <a:ln w="9525">
            <a:noFill/>
          </a:ln>
        </p:spPr>
      </p:pic>
    </p:spTree>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a:xfrm>
            <a:off x="1049338" y="101600"/>
            <a:ext cx="8094662" cy="860425"/>
          </a:xfrm>
        </p:spPr>
        <p:txBody>
          <a:bodyPr vert="horz" wrap="none" lIns="91440" tIns="45720" rIns="91440" bIns="45720" anchor="ctr"/>
          <a:lstStyle/>
          <a:p>
            <a:pPr algn="ctr"/>
            <a:r>
              <a:rPr lang="zh-CN" altLang="en-US" sz="2400" dirty="0">
                <a:ea typeface="宋体" panose="02010600030101010101" pitchFamily="2" charset="-122"/>
              </a:rPr>
              <a:t>资源是稀缺的社会必须以有效率的方式使用它</a:t>
            </a:r>
            <a:endParaRPr lang="zh-CN" altLang="en-US" dirty="0">
              <a:ea typeface="宋体" panose="02010600030101010101" pitchFamily="2" charset="-122"/>
            </a:endParaRPr>
          </a:p>
        </p:txBody>
      </p:sp>
      <p:sp>
        <p:nvSpPr>
          <p:cNvPr id="39939" name="内容占位符 2"/>
          <p:cNvSpPr>
            <a:spLocks noGrp="1"/>
          </p:cNvSpPr>
          <p:nvPr>
            <p:ph idx="1"/>
          </p:nvPr>
        </p:nvSpPr>
        <p:spPr/>
        <p:txBody>
          <a:bodyPr vert="horz" wrap="square" lIns="91440" tIns="45720" rIns="91440" bIns="45720" anchor="t"/>
          <a:lstStyle/>
          <a:p>
            <a:pPr lvl="1" eaLnBrk="1" hangingPunct="1"/>
            <a:r>
              <a:rPr lang="en-US" altLang="zh-CN" sz="2400" dirty="0">
                <a:ea typeface="宋体" panose="02010600030101010101" pitchFamily="2" charset="-122"/>
                <a:cs typeface="+mn-ea"/>
                <a:sym typeface="+mn-ea"/>
              </a:rPr>
              <a:t>个人与社会如何使用稀缺的生产性资源，生产出有价值的商品，并把它们分配给社会的各个成员</a:t>
            </a:r>
            <a:endParaRPr lang="en-US" altLang="zh-CN" sz="2400" dirty="0">
              <a:ea typeface="宋体" panose="02010600030101010101" pitchFamily="2" charset="-122"/>
              <a:cs typeface="+mn-ea"/>
              <a:sym typeface="+mn-ea"/>
            </a:endParaRPr>
          </a:p>
          <a:p>
            <a:pPr lvl="1" eaLnBrk="1" hangingPunct="1"/>
            <a:r>
              <a:rPr lang="en-US" altLang="zh-CN" sz="2400" dirty="0">
                <a:ea typeface="宋体" panose="02010600030101010101" pitchFamily="2" charset="-122"/>
                <a:cs typeface="+mn-ea"/>
              </a:rPr>
              <a:t>个人和家庭面临许多决策</a:t>
            </a:r>
            <a:endParaRPr lang="en-US" altLang="zh-CN" sz="2400" dirty="0">
              <a:ea typeface="宋体" panose="02010600030101010101" pitchFamily="2" charset="-122"/>
              <a:cs typeface="+mn-ea"/>
            </a:endParaRPr>
          </a:p>
          <a:p>
            <a:pPr lvl="2" eaLnBrk="1" hangingPunct="1"/>
            <a:r>
              <a:rPr lang="en-US" altLang="zh-CN" sz="2400" dirty="0">
                <a:ea typeface="宋体" panose="02010600030101010101" pitchFamily="2" charset="-122"/>
                <a:cs typeface="+mn-ea"/>
              </a:rPr>
              <a:t>分配稀缺的资源 </a:t>
            </a:r>
            <a:endParaRPr lang="en-US" altLang="zh-CN" sz="2400" dirty="0">
              <a:ea typeface="宋体" panose="02010600030101010101" pitchFamily="2" charset="-122"/>
              <a:cs typeface="+mn-ea"/>
            </a:endParaRPr>
          </a:p>
          <a:p>
            <a:pPr lvl="2" eaLnBrk="1" hangingPunct="1"/>
            <a:r>
              <a:rPr lang="en-US" altLang="zh-CN" sz="2400" dirty="0">
                <a:ea typeface="宋体" panose="02010600030101010101" pitchFamily="2" charset="-122"/>
                <a:cs typeface="+mn-ea"/>
              </a:rPr>
              <a:t>需求无限、时间有限、供给有限</a:t>
            </a:r>
            <a:endParaRPr lang="en-US" altLang="zh-CN" sz="2400" dirty="0">
              <a:ea typeface="宋体" panose="02010600030101010101" pitchFamily="2" charset="-122"/>
              <a:cs typeface="+mn-ea"/>
            </a:endParaRPr>
          </a:p>
          <a:p>
            <a:pPr lvl="2" eaLnBrk="1" hangingPunct="1"/>
            <a:r>
              <a:rPr lang="zh-CN" altLang="en-US" sz="2400" dirty="0">
                <a:solidFill>
                  <a:srgbClr val="FF0000"/>
                </a:solidFill>
                <a:ea typeface="宋体" panose="02010600030101010101" pitchFamily="2" charset="-122"/>
                <a:cs typeface="+mn-ea"/>
              </a:rPr>
              <a:t>生产什么生产多少，如何生产，给谁生产</a:t>
            </a:r>
            <a:endParaRPr lang="en-US" altLang="zh-CN" sz="2400" dirty="0">
              <a:ea typeface="宋体" panose="02010600030101010101" pitchFamily="2" charset="-122"/>
              <a:cs typeface="+mn-ea"/>
            </a:endParaRPr>
          </a:p>
          <a:p>
            <a:pPr lvl="1" algn="l" eaLnBrk="1" hangingPunct="1"/>
            <a:r>
              <a:rPr lang="en-US" altLang="zh-CN" sz="2400" dirty="0">
                <a:ea typeface="宋体" panose="02010600030101010101" pitchFamily="2" charset="-122"/>
                <a:cs typeface="+mn-ea"/>
              </a:rPr>
              <a:t>社会面临许多决策</a:t>
            </a:r>
            <a:endParaRPr lang="en-US" altLang="zh-CN" sz="2400" dirty="0">
              <a:ea typeface="宋体" panose="02010600030101010101" pitchFamily="2" charset="-122"/>
              <a:cs typeface="+mn-ea"/>
            </a:endParaRPr>
          </a:p>
          <a:p>
            <a:pPr lvl="2" algn="l" eaLnBrk="1" hangingPunct="1"/>
            <a:r>
              <a:rPr lang="en-US" altLang="zh-CN" sz="2400" dirty="0">
                <a:ea typeface="宋体" panose="02010600030101010101" pitchFamily="2" charset="-122"/>
                <a:cs typeface="+mn-ea"/>
              </a:rPr>
              <a:t>社会稀缺的资源是否得到充分使用</a:t>
            </a:r>
            <a:endParaRPr lang="en-US" altLang="zh-CN" sz="2400" dirty="0">
              <a:ea typeface="宋体" panose="02010600030101010101" pitchFamily="2" charset="-122"/>
              <a:cs typeface="+mn-ea"/>
            </a:endParaRPr>
          </a:p>
          <a:p>
            <a:pPr lvl="2" algn="l" eaLnBrk="1" hangingPunct="1"/>
            <a:r>
              <a:rPr lang="en-US" altLang="zh-CN" sz="2400" dirty="0">
                <a:ea typeface="宋体" panose="02010600030101010101" pitchFamily="2" charset="-122"/>
                <a:cs typeface="+mn-ea"/>
              </a:rPr>
              <a:t>社会资源总量的变动</a:t>
            </a:r>
            <a:endParaRPr lang="en-US" altLang="zh-CN" sz="2400" dirty="0">
              <a:ea typeface="宋体" panose="02010600030101010101" pitchFamily="2" charset="-122"/>
              <a:cs typeface="+mn-ea"/>
            </a:endParaRPr>
          </a:p>
          <a:p>
            <a:pPr lvl="2" algn="l" eaLnBrk="1" hangingPunct="1"/>
            <a:r>
              <a:rPr lang="en-US" altLang="zh-CN" sz="2400" dirty="0">
                <a:ea typeface="宋体" panose="02010600030101010101" pitchFamily="2" charset="-122"/>
                <a:cs typeface="+mn-ea"/>
              </a:rPr>
              <a:t>货币的稳定性</a:t>
            </a:r>
            <a:endParaRPr lang="en-US" altLang="zh-CN" sz="2400" dirty="0">
              <a:ea typeface="宋体" panose="02010600030101010101" pitchFamily="2" charset="-122"/>
              <a:cs typeface="+mn-ea"/>
            </a:endParaRPr>
          </a:p>
        </p:txBody>
      </p:sp>
      <p:pic>
        <p:nvPicPr>
          <p:cNvPr id="39940" name="图片 1"/>
          <p:cNvPicPr>
            <a:picLocks noChangeAspect="1"/>
          </p:cNvPicPr>
          <p:nvPr/>
        </p:nvPicPr>
        <p:blipFill>
          <a:blip r:embed="rId1"/>
          <a:stretch>
            <a:fillRect/>
          </a:stretch>
        </p:blipFill>
        <p:spPr>
          <a:xfrm>
            <a:off x="0" y="6315075"/>
            <a:ext cx="9144000" cy="266700"/>
          </a:xfrm>
          <a:prstGeom prst="rect">
            <a:avLst/>
          </a:prstGeom>
          <a:noFill/>
          <a:ln w="9525">
            <a:noFill/>
          </a:ln>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a:xfrm>
            <a:off x="1049338" y="101600"/>
            <a:ext cx="8094662" cy="860425"/>
          </a:xfrm>
        </p:spPr>
        <p:txBody>
          <a:bodyPr vert="horz" wrap="square" lIns="91440" tIns="45720" rIns="91440" bIns="45720" anchor="t"/>
          <a:lstStyle/>
          <a:p>
            <a:pPr eaLnBrk="1" hangingPunct="1"/>
            <a:r>
              <a:rPr lang="zh-CN" altLang="en-US" dirty="0">
                <a:ea typeface="宋体" panose="02010600030101010101" pitchFamily="2" charset="-122"/>
              </a:rPr>
              <a:t>经济学的三类问题</a:t>
            </a:r>
            <a:endParaRPr lang="zh-CN" altLang="en-US" dirty="0">
              <a:ea typeface="宋体" panose="02010600030101010101" pitchFamily="2" charset="-122"/>
            </a:endParaRPr>
          </a:p>
        </p:txBody>
      </p:sp>
      <p:sp>
        <p:nvSpPr>
          <p:cNvPr id="40963" name="Content Placeholder 2"/>
          <p:cNvSpPr>
            <a:spLocks noGrp="1"/>
          </p:cNvSpPr>
          <p:nvPr>
            <p:ph idx="1"/>
          </p:nvPr>
        </p:nvSpPr>
        <p:spPr/>
        <p:txBody>
          <a:bodyPr vert="horz" wrap="square" lIns="91440" tIns="45720" rIns="91440" bIns="45720" anchor="t"/>
          <a:lstStyle/>
          <a:p>
            <a:pPr lvl="1" eaLnBrk="1" hangingPunct="1"/>
            <a:r>
              <a:rPr lang="zh-CN" altLang="en-US" dirty="0">
                <a:solidFill>
                  <a:srgbClr val="FF0000"/>
                </a:solidFill>
                <a:ea typeface="宋体" panose="02010600030101010101" pitchFamily="2" charset="-122"/>
              </a:rPr>
              <a:t>人们如何做决策</a:t>
            </a:r>
            <a:r>
              <a:rPr lang="zh-CN" altLang="en-US" dirty="0">
                <a:ea typeface="宋体" panose="02010600030101010101" pitchFamily="2" charset="-122"/>
              </a:rPr>
              <a:t>（</a:t>
            </a:r>
            <a:r>
              <a:rPr lang="en-US" altLang="zh-CN" dirty="0">
                <a:ea typeface="宋体" panose="02010600030101010101" pitchFamily="2" charset="-122"/>
              </a:rPr>
              <a:t>How people make decisions</a:t>
            </a:r>
            <a:r>
              <a:rPr lang="zh-CN" altLang="en-US" dirty="0">
                <a:solidFill>
                  <a:srgbClr val="FF0000"/>
                </a:solidFill>
                <a:ea typeface="宋体" panose="02010600030101010101" pitchFamily="2" charset="-122"/>
              </a:rPr>
              <a:t>）</a:t>
            </a:r>
            <a:r>
              <a:rPr lang="en-US" altLang="zh-CN" dirty="0">
                <a:ea typeface="宋体" panose="02010600030101010101" pitchFamily="2" charset="-122"/>
              </a:rPr>
              <a:t>Work, buy, save, invest</a:t>
            </a:r>
            <a:endParaRPr lang="en-US" altLang="zh-CN" dirty="0">
              <a:ea typeface="宋体" panose="02010600030101010101" pitchFamily="2" charset="-122"/>
            </a:endParaRPr>
          </a:p>
          <a:p>
            <a:pPr lvl="1" eaLnBrk="1" hangingPunct="1"/>
            <a:endParaRPr lang="en-US" altLang="zh-CN" dirty="0">
              <a:ea typeface="宋体" panose="02010600030101010101" pitchFamily="2" charset="-122"/>
            </a:endParaRPr>
          </a:p>
          <a:p>
            <a:pPr lvl="1" eaLnBrk="1" hangingPunct="1"/>
            <a:r>
              <a:rPr lang="zh-CN" altLang="en-US" dirty="0">
                <a:solidFill>
                  <a:srgbClr val="FF0000"/>
                </a:solidFill>
                <a:ea typeface="宋体" panose="02010600030101010101" pitchFamily="2" charset="-122"/>
              </a:rPr>
              <a:t>人们如何相互作用</a:t>
            </a:r>
            <a:r>
              <a:rPr lang="zh-CN" altLang="en-US" dirty="0">
                <a:ea typeface="宋体" panose="02010600030101010101" pitchFamily="2" charset="-122"/>
              </a:rPr>
              <a:t>（</a:t>
            </a:r>
            <a:r>
              <a:rPr lang="en-US" altLang="zh-CN" dirty="0">
                <a:ea typeface="宋体" panose="02010600030101010101" pitchFamily="2" charset="-122"/>
              </a:rPr>
              <a:t>How people interact with one another</a:t>
            </a:r>
            <a:r>
              <a:rPr lang="zh-CN" altLang="en-US" dirty="0">
                <a:solidFill>
                  <a:srgbClr val="FF0000"/>
                </a:solidFill>
                <a:ea typeface="宋体" panose="02010600030101010101" pitchFamily="2" charset="-122"/>
              </a:rPr>
              <a:t>）</a:t>
            </a:r>
            <a:endParaRPr lang="en-US" altLang="zh-CN" dirty="0">
              <a:solidFill>
                <a:srgbClr val="FF0000"/>
              </a:solidFill>
              <a:ea typeface="宋体" panose="02010600030101010101" pitchFamily="2" charset="-122"/>
            </a:endParaRPr>
          </a:p>
          <a:p>
            <a:pPr lvl="1" eaLnBrk="1" hangingPunct="1"/>
            <a:endParaRPr lang="en-US" altLang="zh-CN" dirty="0">
              <a:solidFill>
                <a:srgbClr val="FF0000"/>
              </a:solidFill>
              <a:ea typeface="宋体" panose="02010600030101010101" pitchFamily="2" charset="-122"/>
            </a:endParaRPr>
          </a:p>
          <a:p>
            <a:pPr lvl="1" eaLnBrk="1" hangingPunct="1"/>
            <a:r>
              <a:rPr lang="zh-CN" altLang="en-US" dirty="0">
                <a:solidFill>
                  <a:srgbClr val="FF0000"/>
                </a:solidFill>
                <a:ea typeface="宋体" panose="02010600030101010101" pitchFamily="2" charset="-122"/>
              </a:rPr>
              <a:t>整体经济如何运行</a:t>
            </a:r>
            <a:r>
              <a:rPr lang="zh-CN" altLang="en-US" dirty="0">
                <a:ea typeface="宋体" panose="02010600030101010101" pitchFamily="2" charset="-122"/>
              </a:rPr>
              <a:t>（</a:t>
            </a:r>
            <a:r>
              <a:rPr lang="en-US" altLang="zh-CN" dirty="0">
                <a:ea typeface="宋体" panose="02010600030101010101" pitchFamily="2" charset="-122"/>
              </a:rPr>
              <a:t>How  the economy as a whole works</a:t>
            </a:r>
            <a:r>
              <a:rPr lang="zh-CN" altLang="en-US" dirty="0">
                <a:solidFill>
                  <a:srgbClr val="FF0000"/>
                </a:solidFill>
                <a:ea typeface="宋体" panose="02010600030101010101" pitchFamily="2" charset="-122"/>
              </a:rPr>
              <a:t>）</a:t>
            </a:r>
            <a:endParaRPr lang="en-US" altLang="zh-CN" dirty="0">
              <a:ea typeface="宋体" panose="02010600030101010101" pitchFamily="2" charset="-122"/>
            </a:endParaRPr>
          </a:p>
          <a:p>
            <a:pPr lvl="2"/>
            <a:r>
              <a:rPr lang="en-US" altLang="zh-CN" sz="1800" dirty="0">
                <a:ea typeface="宋体" panose="02010600030101010101" pitchFamily="2" charset="-122"/>
              </a:rPr>
              <a:t>Growth in average income</a:t>
            </a:r>
            <a:endParaRPr lang="en-US" altLang="zh-CN" sz="1800" dirty="0">
              <a:ea typeface="宋体" panose="02010600030101010101" pitchFamily="2" charset="-122"/>
            </a:endParaRPr>
          </a:p>
          <a:p>
            <a:pPr lvl="2"/>
            <a:r>
              <a:rPr lang="en-US" altLang="zh-CN" sz="1800" dirty="0">
                <a:ea typeface="宋体" panose="02010600030101010101" pitchFamily="2" charset="-122"/>
              </a:rPr>
              <a:t>Fraction of the population that cannot find work</a:t>
            </a:r>
            <a:endParaRPr lang="en-US" altLang="zh-CN" sz="1800" dirty="0">
              <a:ea typeface="宋体" panose="02010600030101010101" pitchFamily="2" charset="-122"/>
            </a:endParaRPr>
          </a:p>
          <a:p>
            <a:pPr lvl="2"/>
            <a:r>
              <a:rPr lang="en-US" altLang="zh-CN" sz="1800" dirty="0">
                <a:ea typeface="宋体" panose="02010600030101010101" pitchFamily="2" charset="-122"/>
              </a:rPr>
              <a:t>Rate at which prices are rising</a:t>
            </a:r>
            <a:endParaRPr lang="en-US" altLang="zh-CN" sz="1800" dirty="0">
              <a:ea typeface="宋体" panose="02010600030101010101" pitchFamily="2" charset="-122"/>
            </a:endParaRPr>
          </a:p>
          <a:p>
            <a:pPr lvl="1" eaLnBrk="1" hangingPunct="1"/>
            <a:endParaRPr lang="zh-CN" altLang="en-US" dirty="0">
              <a:solidFill>
                <a:srgbClr val="FF0000"/>
              </a:solidFill>
              <a:ea typeface="宋体" panose="02010600030101010101" pitchFamily="2" charset="-122"/>
            </a:endParaRPr>
          </a:p>
          <a:p>
            <a:pPr lvl="1" eaLnBrk="1" hangingPunct="1"/>
            <a:endParaRPr lang="en-US" altLang="zh-CN" dirty="0">
              <a:ea typeface="宋体" panose="02010600030101010101" pitchFamily="2" charset="-122"/>
            </a:endParaRPr>
          </a:p>
        </p:txBody>
      </p:sp>
      <p:sp>
        <p:nvSpPr>
          <p:cNvPr id="40965"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1049338" y="101600"/>
            <a:ext cx="8094662" cy="860425"/>
          </a:xfrm>
        </p:spPr>
        <p:txBody>
          <a:bodyPr vert="horz" wrap="none" lIns="91440" tIns="45720" rIns="91440" bIns="45720" anchor="ctr"/>
          <a:lstStyle/>
          <a:p>
            <a:r>
              <a:rPr lang="zh-CN" altLang="en-US" dirty="0">
                <a:ea typeface="宋体" panose="02010600030101010101" pitchFamily="2" charset="-122"/>
              </a:rPr>
              <a:t>三个有用思考方式</a:t>
            </a:r>
            <a:endParaRPr lang="zh-CN" altLang="en-US" dirty="0">
              <a:ea typeface="宋体" panose="02010600030101010101" pitchFamily="2" charset="-122"/>
            </a:endParaRPr>
          </a:p>
        </p:txBody>
      </p:sp>
      <p:sp>
        <p:nvSpPr>
          <p:cNvPr id="30723" name="内容占位符 2"/>
          <p:cNvSpPr>
            <a:spLocks noGrp="1"/>
          </p:cNvSpPr>
          <p:nvPr>
            <p:ph idx="1"/>
          </p:nvPr>
        </p:nvSpPr>
        <p:spPr/>
        <p:txBody>
          <a:bodyPr vert="horz" wrap="square" lIns="91440" tIns="45720" rIns="91440" bIns="45720" anchor="t"/>
          <a:lstStyle/>
          <a:p>
            <a:r>
              <a:rPr lang="zh-CN" altLang="en-US" dirty="0">
                <a:latin typeface="+mn-lt"/>
                <a:ea typeface="宋体" panose="02010600030101010101" pitchFamily="2" charset="-122"/>
                <a:cs typeface="+mn-cs"/>
              </a:rPr>
              <a:t>优化：</a:t>
            </a:r>
            <a:endParaRPr lang="zh-CN" altLang="en-US" dirty="0">
              <a:latin typeface="+mn-lt"/>
              <a:ea typeface="宋体" panose="02010600030101010101" pitchFamily="2" charset="-122"/>
              <a:cs typeface="+mn-cs"/>
            </a:endParaRPr>
          </a:p>
          <a:p>
            <a:r>
              <a:rPr lang="en-US" altLang="zh-CN" sz="2000" dirty="0">
                <a:latin typeface="+mn-lt"/>
                <a:ea typeface="宋体" panose="02010600030101010101" pitchFamily="2" charset="-122"/>
                <a:cs typeface="+mn-cs"/>
              </a:rPr>
              <a:t>最优化分析指借助最优化理论分析个体面临决策的时候，从各种可能中选择达到某一目标的最佳行为</a:t>
            </a:r>
            <a:endParaRPr lang="en-US" altLang="zh-CN" sz="2000"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均衡：</a:t>
            </a:r>
            <a:endParaRPr lang="zh-CN" altLang="en-US" dirty="0">
              <a:latin typeface="+mn-lt"/>
              <a:ea typeface="宋体" panose="02010600030101010101" pitchFamily="2" charset="-122"/>
              <a:cs typeface="+mn-cs"/>
            </a:endParaRPr>
          </a:p>
          <a:p>
            <a:r>
              <a:rPr lang="en-US" altLang="zh-CN" sz="2000" dirty="0">
                <a:latin typeface="+mn-lt"/>
                <a:ea typeface="宋体" panose="02010600030101010101" pitchFamily="2" charset="-122"/>
                <a:cs typeface="+mn-cs"/>
              </a:rPr>
              <a:t>经济个体各自在作最优决策时，他们之间是如何互相影响、互相约束而达到一定的平衡的。</a:t>
            </a:r>
            <a:r>
              <a:rPr lang="zh-CN" altLang="en-US" sz="2000" dirty="0">
                <a:solidFill>
                  <a:srgbClr val="FF0000"/>
                </a:solidFill>
                <a:latin typeface="+mn-lt"/>
                <a:ea typeface="宋体" panose="02010600030101010101" pitchFamily="2" charset="-122"/>
                <a:cs typeface="+mn-cs"/>
              </a:rPr>
              <a:t>供给和需求</a:t>
            </a:r>
            <a:r>
              <a:rPr lang="zh-CN" altLang="en-US" sz="2000" dirty="0">
                <a:latin typeface="+mn-lt"/>
                <a:ea typeface="宋体" panose="02010600030101010101" pitchFamily="2" charset="-122"/>
                <a:cs typeface="+mn-cs"/>
              </a:rPr>
              <a:t>同时加以考虑！</a:t>
            </a:r>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经验主义：</a:t>
            </a:r>
            <a:endParaRPr lang="en-US" altLang="zh-CN" dirty="0">
              <a:latin typeface="+mn-lt"/>
              <a:ea typeface="宋体" panose="02010600030101010101" pitchFamily="2" charset="-122"/>
              <a:cs typeface="+mn-cs"/>
            </a:endParaRPr>
          </a:p>
          <a:p>
            <a:r>
              <a:rPr lang="en-US" altLang="zh-CN" sz="2000" dirty="0">
                <a:latin typeface="+mn-lt"/>
                <a:ea typeface="宋体" panose="02010600030101010101" pitchFamily="2" charset="-122"/>
                <a:cs typeface="+mn-cs"/>
              </a:rPr>
              <a:t>在观察和处理问题的时候，从</a:t>
            </a:r>
            <a:r>
              <a:rPr lang="zh-CN" altLang="en-US" sz="2000" dirty="0">
                <a:latin typeface="+mn-lt"/>
                <a:ea typeface="宋体" panose="02010600030101010101" pitchFamily="2" charset="-122"/>
                <a:cs typeface="+mn-cs"/>
              </a:rPr>
              <a:t>实践</a:t>
            </a:r>
            <a:r>
              <a:rPr lang="en-US" altLang="zh-CN" sz="2000" dirty="0">
                <a:latin typeface="+mn-lt"/>
                <a:ea typeface="宋体" panose="02010600030101010101" pitchFamily="2" charset="-122"/>
                <a:cs typeface="+mn-cs"/>
              </a:rPr>
              <a:t>经验出发，</a:t>
            </a:r>
            <a:r>
              <a:rPr lang="zh-CN" altLang="en-US" sz="2000" dirty="0">
                <a:latin typeface="+mn-lt"/>
                <a:ea typeface="宋体" panose="02010600030101010101" pitchFamily="2" charset="-122"/>
                <a:cs typeface="+mn-cs"/>
              </a:rPr>
              <a:t>去检验（证实或证伪）已有的规律；也可以通过实验，重新观察和认识人类的行为规律</a:t>
            </a:r>
            <a:endParaRPr lang="zh-CN" altLang="en-US" sz="2000" dirty="0">
              <a:latin typeface="+mn-lt"/>
              <a:ea typeface="宋体" panose="02010600030101010101" pitchFamily="2" charset="-122"/>
              <a:cs typeface="+mn-cs"/>
            </a:endParaRPr>
          </a:p>
          <a:p>
            <a:endParaRPr lang="zh-CN" altLang="en-US" sz="2400" dirty="0">
              <a:latin typeface="+mn-lt"/>
              <a:ea typeface="宋体" panose="02010600030101010101" pitchFamily="2" charset="-122"/>
              <a:cs typeface="+mn-cs"/>
            </a:endParaRPr>
          </a:p>
          <a:p>
            <a:r>
              <a:rPr lang="zh-CN" altLang="en-US" sz="2400" dirty="0">
                <a:latin typeface="+mn-lt"/>
                <a:ea typeface="宋体" panose="02010600030101010101" pitchFamily="2" charset="-122"/>
                <a:cs typeface="+mn-cs"/>
              </a:rPr>
              <a:t>从现实中观察总结</a:t>
            </a:r>
            <a:endParaRPr lang="en-US" altLang="zh-CN" sz="2400" dirty="0">
              <a:latin typeface="+mn-lt"/>
              <a:ea typeface="宋体" panose="02010600030101010101" pitchFamily="2" charset="-122"/>
              <a:cs typeface="+mn-cs"/>
            </a:endParaRPr>
          </a:p>
          <a:p>
            <a:r>
              <a:rPr lang="zh-CN" altLang="en-US" sz="2400" dirty="0">
                <a:latin typeface="+mn-lt"/>
                <a:ea typeface="宋体" panose="02010600030101010101" pitchFamily="2" charset="-122"/>
                <a:cs typeface="+mn-cs"/>
              </a:rPr>
              <a:t>运用实验检验</a:t>
            </a:r>
            <a:endParaRPr lang="en-US" altLang="zh-CN" dirty="0">
              <a:latin typeface="+mn-lt"/>
              <a:ea typeface="宋体" panose="02010600030101010101" pitchFamily="2" charset="-122"/>
              <a:cs typeface="+mn-cs"/>
            </a:endParaRPr>
          </a:p>
          <a:p>
            <a:endParaRPr lang="zh-CN" altLang="en-US" sz="1800" dirty="0">
              <a:latin typeface="+mn-lt"/>
              <a:ea typeface="宋体" panose="02010600030101010101" pitchFamily="2" charset="-122"/>
              <a:cs typeface="+mn-cs"/>
            </a:endParaRPr>
          </a:p>
          <a:p>
            <a:endParaRPr lang="zh-CN" altLang="en-US" dirty="0">
              <a:latin typeface="+mn-lt"/>
              <a:ea typeface="宋体" panose="02010600030101010101" pitchFamily="2" charset="-122"/>
              <a:cs typeface="+mn-cs"/>
            </a:endParaRP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Box 3"/>
          <p:cNvSpPr txBox="1"/>
          <p:nvPr/>
        </p:nvSpPr>
        <p:spPr>
          <a:xfrm>
            <a:off x="468313" y="2349500"/>
            <a:ext cx="8207375" cy="97726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lnSpc>
                <a:spcPct val="120000"/>
              </a:lnSpc>
              <a:spcBef>
                <a:spcPct val="0"/>
              </a:spcBef>
              <a:buNone/>
            </a:pPr>
            <a:r>
              <a:rPr lang="zh-CN" altLang="en-US" sz="4800" dirty="0">
                <a:solidFill>
                  <a:srgbClr val="0065B0"/>
                </a:solidFill>
                <a:latin typeface="华文新魏" panose="02010800040101010101" pitchFamily="2" charset="-122"/>
                <a:ea typeface="华文新魏" panose="02010800040101010101" pitchFamily="2" charset="-122"/>
              </a:rPr>
              <a:t>哪些经济学原理可用？</a:t>
            </a:r>
            <a:endParaRPr lang="zh-CN" altLang="en-US" sz="4800" dirty="0">
              <a:solidFill>
                <a:srgbClr val="0065B0"/>
              </a:solidFill>
              <a:latin typeface="华文新魏" panose="02010800040101010101" pitchFamily="2" charset="-122"/>
              <a:ea typeface="华文新魏" panose="02010800040101010101" pitchFamily="2" charset="-122"/>
            </a:endParaRPr>
          </a:p>
        </p:txBody>
      </p:sp>
      <p:sp>
        <p:nvSpPr>
          <p:cNvPr id="36867"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a:xfrm>
            <a:off x="1049338" y="101600"/>
            <a:ext cx="8094662" cy="860425"/>
          </a:xfrm>
        </p:spPr>
        <p:txBody>
          <a:bodyPr vert="horz" wrap="square" lIns="91440" tIns="45720" rIns="91440" bIns="45720" anchor="t"/>
          <a:lstStyle/>
          <a:p>
            <a:pPr eaLnBrk="1" hangingPunct="1"/>
            <a:r>
              <a:rPr lang="zh-CN" altLang="en-US" dirty="0">
                <a:ea typeface="宋体" panose="02010600030101010101" pitchFamily="2" charset="-122"/>
              </a:rPr>
              <a:t>经济学的十大原理</a:t>
            </a:r>
            <a:endParaRPr lang="en-US" altLang="zh-CN" dirty="0">
              <a:ea typeface="宋体" panose="02010600030101010101" pitchFamily="2" charset="-122"/>
            </a:endParaRPr>
          </a:p>
        </p:txBody>
      </p:sp>
      <p:sp>
        <p:nvSpPr>
          <p:cNvPr id="19459" name="Content Placeholder 2"/>
          <p:cNvSpPr>
            <a:spLocks noGrp="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人们如何做决策</a:t>
            </a:r>
            <a:endParaRPr kumimoji="0" lang="en-US" altLang="zh-CN" sz="3400" b="0" i="0" u="none" strike="noStrike" kern="0" cap="none" spc="0" normalizeH="0" baseline="0" noProof="1">
              <a:ln>
                <a:noFill/>
              </a:ln>
              <a:solidFill>
                <a:srgbClr val="005EA4"/>
              </a:solidFill>
              <a:effectLst/>
              <a:uLnTx/>
              <a:uFillTx/>
              <a:latin typeface="+mn-lt"/>
              <a:ea typeface="宋体" panose="02010600030101010101" pitchFamily="2" charset="-122"/>
              <a:cs typeface="+mn-cs"/>
            </a:endParaRPr>
          </a:p>
          <a:p>
            <a:pPr marL="971550" marR="0" lvl="1" indent="-51435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defRPr/>
            </a:pPr>
            <a:r>
              <a:rPr kumimoji="0" lang="zh-CN" altLang="en-US" sz="3200" b="0" i="0" u="none" strike="noStrike" kern="0" cap="none" spc="0" normalizeH="0" baseline="0" noProof="1">
                <a:ln>
                  <a:noFill/>
                </a:ln>
                <a:solidFill>
                  <a:schemeClr val="tx2"/>
                </a:solidFill>
                <a:effectLst/>
                <a:uLnTx/>
                <a:uFillTx/>
                <a:latin typeface="+mn-lt"/>
                <a:ea typeface="宋体" panose="02010600030101010101" pitchFamily="2" charset="-122"/>
                <a:cs typeface="+mn-cs"/>
                <a:sym typeface="+mn-ea"/>
              </a:rPr>
              <a:t>人们面临</a:t>
            </a:r>
            <a:r>
              <a:rPr kumimoji="0" lang="zh-CN" altLang="en-US" sz="3200" b="0" i="0" u="none" strike="noStrike" kern="0" cap="none" spc="0" normalizeH="0" baseline="0" noProof="1">
                <a:ln>
                  <a:noFill/>
                </a:ln>
                <a:solidFill>
                  <a:srgbClr val="CC0000"/>
                </a:solidFill>
                <a:effectLst/>
                <a:uLnTx/>
                <a:uFillTx/>
                <a:latin typeface="+mn-lt"/>
                <a:ea typeface="宋体" panose="02010600030101010101" pitchFamily="2" charset="-122"/>
                <a:cs typeface="+mn-cs"/>
                <a:sym typeface="+mn-ea"/>
              </a:rPr>
              <a:t>权衡取舍（</a:t>
            </a:r>
            <a:r>
              <a:rPr kumimoji="0" lang="en-US" altLang="zh-CN" sz="3200" b="0" i="0" u="none" strike="noStrike" kern="0" cap="none" spc="0" normalizeH="0" baseline="0" noProof="1">
                <a:ln>
                  <a:noFill/>
                </a:ln>
                <a:solidFill>
                  <a:schemeClr val="tx1"/>
                </a:solidFill>
                <a:effectLst/>
                <a:uLnTx/>
                <a:uFillTx/>
                <a:latin typeface="+mn-lt"/>
                <a:ea typeface="宋体" panose="02010600030101010101" pitchFamily="2" charset="-122"/>
              </a:rPr>
              <a:t>People face </a:t>
            </a:r>
            <a:r>
              <a:rPr kumimoji="0" lang="en-US" altLang="zh-CN" sz="3200" b="0" i="0" u="none" strike="noStrike" kern="0" cap="none" spc="0" normalizeH="0" baseline="0" noProof="1">
                <a:ln>
                  <a:noFill/>
                </a:ln>
                <a:solidFill>
                  <a:srgbClr val="FF0000"/>
                </a:solidFill>
                <a:effectLst/>
                <a:uLnTx/>
                <a:uFillTx/>
                <a:latin typeface="+mn-lt"/>
                <a:ea typeface="宋体" panose="02010600030101010101" pitchFamily="2" charset="-122"/>
              </a:rPr>
              <a:t>trade-offs</a:t>
            </a:r>
            <a:r>
              <a:rPr kumimoji="0" lang="zh-CN" altLang="en-US" sz="3200" b="0" i="0" u="none" strike="noStrike" kern="0" cap="none" spc="0" normalizeH="0" baseline="0" noProof="1">
                <a:ln>
                  <a:noFill/>
                </a:ln>
                <a:solidFill>
                  <a:srgbClr val="CC0000"/>
                </a:solidFill>
                <a:effectLst/>
                <a:uLnTx/>
                <a:uFillTx/>
                <a:latin typeface="+mn-lt"/>
                <a:ea typeface="宋体" panose="02010600030101010101" pitchFamily="2" charset="-122"/>
                <a:cs typeface="+mn-cs"/>
                <a:sym typeface="+mn-ea"/>
              </a:rPr>
              <a:t>）</a:t>
            </a:r>
            <a:endParaRPr kumimoji="0" lang="en-US" altLang="zh-CN" sz="3200" b="0" i="0" u="none" strike="noStrike" kern="0" cap="none" spc="0" normalizeH="0" baseline="0" noProof="1">
              <a:ln>
                <a:noFill/>
              </a:ln>
              <a:solidFill>
                <a:schemeClr val="tx1"/>
              </a:solidFill>
              <a:effectLst/>
              <a:uLnTx/>
              <a:uFillTx/>
              <a:latin typeface="+mn-lt"/>
              <a:ea typeface="宋体" panose="02010600030101010101" pitchFamily="2" charset="-122"/>
            </a:endParaRPr>
          </a:p>
          <a:p>
            <a:pPr marL="971550" marR="0" lvl="1" indent="-51435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defRPr/>
            </a:pPr>
            <a:r>
              <a:rPr kumimoji="0" lang="zh-CN" altLang="en-US" sz="3200" b="0" i="0" u="none" strike="noStrike" kern="0" cap="none" spc="0" normalizeH="0" baseline="0" noProof="1">
                <a:ln>
                  <a:noFill/>
                </a:ln>
                <a:solidFill>
                  <a:srgbClr val="CC0000"/>
                </a:solidFill>
                <a:effectLst/>
                <a:uLnTx/>
                <a:uFillTx/>
                <a:latin typeface="+mn-lt"/>
                <a:ea typeface="宋体" panose="02010600030101010101" pitchFamily="2" charset="-122"/>
                <a:cs typeface="+mn-cs"/>
              </a:rPr>
              <a:t>机会成本</a:t>
            </a:r>
            <a:r>
              <a:rPr kumimoji="0" lang="zh-CN" altLang="en-US" sz="3200" b="0" i="0" u="none" strike="noStrike" kern="0" cap="none" spc="0" normalizeH="0" baseline="0" noProof="1">
                <a:ln>
                  <a:noFill/>
                </a:ln>
                <a:solidFill>
                  <a:schemeClr val="tx1"/>
                </a:solidFill>
                <a:effectLst/>
                <a:uLnTx/>
                <a:uFillTx/>
                <a:latin typeface="+mn-lt"/>
                <a:ea typeface="宋体" panose="02010600030101010101" pitchFamily="2" charset="-122"/>
              </a:rPr>
              <a:t>（</a:t>
            </a:r>
            <a:r>
              <a:rPr kumimoji="0" lang="en-US" altLang="zh-CN" sz="3200" b="0" i="0" u="none" strike="noStrike" kern="0" cap="none" spc="0" normalizeH="0" baseline="0" noProof="1">
                <a:ln>
                  <a:noFill/>
                </a:ln>
                <a:solidFill>
                  <a:schemeClr val="tx1"/>
                </a:solidFill>
                <a:effectLst/>
                <a:uLnTx/>
                <a:uFillTx/>
                <a:latin typeface="+mn-lt"/>
                <a:ea typeface="宋体" panose="02010600030101010101" pitchFamily="2" charset="-122"/>
              </a:rPr>
              <a:t>The </a:t>
            </a:r>
            <a:r>
              <a:rPr kumimoji="0" lang="en-US" altLang="zh-CN" sz="3200" b="0" i="0" u="none" strike="noStrike" kern="0" cap="none" spc="0" normalizeH="0" baseline="0" noProof="1">
                <a:ln>
                  <a:noFill/>
                </a:ln>
                <a:solidFill>
                  <a:srgbClr val="FF0000"/>
                </a:solidFill>
                <a:effectLst/>
                <a:uLnTx/>
                <a:uFillTx/>
                <a:latin typeface="+mn-lt"/>
                <a:ea typeface="宋体" panose="02010600030101010101" pitchFamily="2" charset="-122"/>
              </a:rPr>
              <a:t>cost</a:t>
            </a:r>
            <a:r>
              <a:rPr kumimoji="0" lang="en-US" altLang="zh-CN" sz="3200" b="0" i="0" u="none" strike="noStrike" kern="0" cap="none" spc="0" normalizeH="0" baseline="0" noProof="1">
                <a:ln>
                  <a:noFill/>
                </a:ln>
                <a:solidFill>
                  <a:schemeClr val="tx1"/>
                </a:solidFill>
                <a:effectLst/>
                <a:uLnTx/>
                <a:uFillTx/>
                <a:latin typeface="+mn-lt"/>
                <a:ea typeface="宋体" panose="02010600030101010101" pitchFamily="2" charset="-122"/>
              </a:rPr>
              <a:t> of something is what you give up to get it</a:t>
            </a:r>
            <a:r>
              <a:rPr kumimoji="0" lang="zh-CN" altLang="en-US" sz="3200" b="0" i="0" u="none" strike="noStrike" kern="0" cap="none" spc="0" normalizeH="0" baseline="0" noProof="1">
                <a:ln>
                  <a:noFill/>
                </a:ln>
                <a:solidFill>
                  <a:schemeClr val="tx1"/>
                </a:solidFill>
                <a:effectLst/>
                <a:uLnTx/>
                <a:uFillTx/>
                <a:latin typeface="+mn-lt"/>
                <a:ea typeface="宋体" panose="02010600030101010101" pitchFamily="2" charset="-122"/>
              </a:rPr>
              <a:t>）</a:t>
            </a:r>
            <a:endParaRPr kumimoji="0" lang="en-US" altLang="zh-CN" sz="3200" b="0" i="0" u="none" strike="noStrike" kern="0" cap="none" spc="0" normalizeH="0" baseline="0" noProof="1">
              <a:ln>
                <a:noFill/>
              </a:ln>
              <a:solidFill>
                <a:schemeClr val="tx1"/>
              </a:solidFill>
              <a:effectLst/>
              <a:uLnTx/>
              <a:uFillTx/>
              <a:latin typeface="+mn-lt"/>
              <a:ea typeface="宋体" panose="02010600030101010101" pitchFamily="2" charset="-122"/>
            </a:endParaRPr>
          </a:p>
          <a:p>
            <a:pPr marL="971550" marR="0" lvl="1" indent="-51435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defRPr/>
            </a:pPr>
            <a:r>
              <a:rPr kumimoji="0" lang="zh-CN" altLang="en-US" sz="3200" b="0" i="0" u="none" strike="noStrike" kern="0" cap="none" spc="0" normalizeH="0" baseline="0" noProof="1">
                <a:ln>
                  <a:noFill/>
                </a:ln>
                <a:solidFill>
                  <a:schemeClr val="tx2"/>
                </a:solidFill>
                <a:effectLst/>
                <a:uLnTx/>
                <a:uFillTx/>
                <a:latin typeface="+mn-lt"/>
                <a:ea typeface="宋体" panose="02010600030101010101" pitchFamily="2" charset="-122"/>
                <a:cs typeface="+mn-cs"/>
                <a:sym typeface="+mn-ea"/>
              </a:rPr>
              <a:t>理性人考虑</a:t>
            </a:r>
            <a:r>
              <a:rPr kumimoji="0" lang="zh-CN" altLang="en-US" sz="3200" b="0" i="0" u="none" strike="noStrike" kern="0" cap="none" spc="0" normalizeH="0" baseline="0" noProof="1">
                <a:ln>
                  <a:noFill/>
                </a:ln>
                <a:solidFill>
                  <a:srgbClr val="CC0000"/>
                </a:solidFill>
                <a:effectLst/>
                <a:uLnTx/>
                <a:uFillTx/>
                <a:latin typeface="+mn-lt"/>
                <a:ea typeface="宋体" panose="02010600030101010101" pitchFamily="2" charset="-122"/>
                <a:cs typeface="+mn-cs"/>
                <a:sym typeface="+mn-ea"/>
              </a:rPr>
              <a:t>边际变化（</a:t>
            </a:r>
            <a:r>
              <a:rPr kumimoji="0" lang="en-US" altLang="zh-CN" sz="3200" b="0" i="0" u="none" strike="noStrike" kern="0" cap="none" spc="0" normalizeH="0" baseline="0" noProof="1">
                <a:ln>
                  <a:noFill/>
                </a:ln>
                <a:solidFill>
                  <a:schemeClr val="tx1"/>
                </a:solidFill>
                <a:effectLst/>
                <a:uLnTx/>
                <a:uFillTx/>
                <a:latin typeface="+mn-lt"/>
                <a:ea typeface="宋体" panose="02010600030101010101" pitchFamily="2" charset="-122"/>
              </a:rPr>
              <a:t>Rational people think at the </a:t>
            </a:r>
            <a:r>
              <a:rPr kumimoji="0" lang="en-US" altLang="zh-CN" sz="3200" b="0" i="0" u="none" strike="noStrike" kern="0" cap="none" spc="0" normalizeH="0" baseline="0" noProof="1">
                <a:ln>
                  <a:noFill/>
                </a:ln>
                <a:solidFill>
                  <a:srgbClr val="FF0000"/>
                </a:solidFill>
                <a:effectLst/>
                <a:uLnTx/>
                <a:uFillTx/>
                <a:latin typeface="+mn-lt"/>
                <a:ea typeface="宋体" panose="02010600030101010101" pitchFamily="2" charset="-122"/>
              </a:rPr>
              <a:t>margin</a:t>
            </a:r>
            <a:r>
              <a:rPr kumimoji="0" lang="zh-CN" altLang="en-US" sz="3200" b="0" i="0" u="none" strike="noStrike" kern="0" cap="none" spc="0" normalizeH="0" baseline="0" noProof="1">
                <a:ln>
                  <a:noFill/>
                </a:ln>
                <a:solidFill>
                  <a:srgbClr val="CC0000"/>
                </a:solidFill>
                <a:effectLst/>
                <a:uLnTx/>
                <a:uFillTx/>
                <a:latin typeface="+mn-lt"/>
                <a:ea typeface="宋体" panose="02010600030101010101" pitchFamily="2" charset="-122"/>
                <a:cs typeface="+mn-cs"/>
                <a:sym typeface="+mn-ea"/>
              </a:rPr>
              <a:t>）</a:t>
            </a:r>
            <a:endParaRPr kumimoji="0" lang="en-US" altLang="zh-CN" sz="3200" b="0" i="0" u="none" strike="noStrike" kern="0" cap="none" spc="0" normalizeH="0" baseline="0" noProof="1">
              <a:ln>
                <a:noFill/>
              </a:ln>
              <a:solidFill>
                <a:schemeClr val="tx1"/>
              </a:solidFill>
              <a:effectLst/>
              <a:uLnTx/>
              <a:uFillTx/>
              <a:latin typeface="+mn-lt"/>
              <a:ea typeface="宋体" panose="02010600030101010101" pitchFamily="2" charset="-122"/>
            </a:endParaRPr>
          </a:p>
          <a:p>
            <a:pPr marL="971550" marR="0" lvl="1" indent="-51435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a:defRPr/>
            </a:pPr>
            <a:r>
              <a:rPr kumimoji="0" lang="zh-CN" altLang="en-US" sz="3200" b="0" i="0" u="none" strike="noStrike" kern="0" cap="none" spc="0" normalizeH="0" baseline="0" noProof="1">
                <a:ln>
                  <a:noFill/>
                </a:ln>
                <a:solidFill>
                  <a:schemeClr val="tx1"/>
                </a:solidFill>
                <a:effectLst/>
                <a:uLnTx/>
                <a:uFillTx/>
                <a:latin typeface="+mn-lt"/>
                <a:ea typeface="宋体" panose="02010600030101010101" pitchFamily="2" charset="-122"/>
              </a:rPr>
              <a:t>人们对</a:t>
            </a:r>
            <a:r>
              <a:rPr kumimoji="0" lang="zh-CN" altLang="en-US" sz="3200" b="0" i="0" u="none" strike="noStrike" kern="0" cap="none" spc="0" normalizeH="0" baseline="0" noProof="1">
                <a:ln>
                  <a:noFill/>
                </a:ln>
                <a:solidFill>
                  <a:srgbClr val="CC0000"/>
                </a:solidFill>
                <a:effectLst/>
                <a:uLnTx/>
                <a:uFillTx/>
                <a:latin typeface="+mn-lt"/>
                <a:ea typeface="宋体" panose="02010600030101010101" pitchFamily="2" charset="-122"/>
                <a:cs typeface="+mn-cs"/>
              </a:rPr>
              <a:t>激励</a:t>
            </a:r>
            <a:r>
              <a:rPr kumimoji="0" lang="zh-CN" altLang="en-US" sz="3200" b="0" i="0" u="none" strike="noStrike" kern="0" cap="none" spc="0" normalizeH="0" baseline="0" noProof="1">
                <a:ln>
                  <a:noFill/>
                </a:ln>
                <a:solidFill>
                  <a:schemeClr val="tx1"/>
                </a:solidFill>
                <a:effectLst/>
                <a:uLnTx/>
                <a:uFillTx/>
                <a:latin typeface="+mn-lt"/>
                <a:ea typeface="宋体" panose="02010600030101010101" pitchFamily="2" charset="-122"/>
              </a:rPr>
              <a:t>做出反应（</a:t>
            </a:r>
            <a:r>
              <a:rPr kumimoji="0" lang="en-US" altLang="zh-CN" sz="3200" b="0" i="0" u="none" strike="noStrike" kern="0" cap="none" spc="0" normalizeH="0" baseline="0" noProof="1">
                <a:ln>
                  <a:noFill/>
                </a:ln>
                <a:solidFill>
                  <a:schemeClr val="tx1"/>
                </a:solidFill>
                <a:effectLst/>
                <a:uLnTx/>
                <a:uFillTx/>
                <a:latin typeface="+mn-lt"/>
                <a:ea typeface="宋体" panose="02010600030101010101" pitchFamily="2" charset="-122"/>
              </a:rPr>
              <a:t>People respond to </a:t>
            </a:r>
            <a:r>
              <a:rPr kumimoji="0" lang="en-US" altLang="zh-CN" sz="3200" b="0" i="0" u="none" strike="noStrike" kern="0" cap="none" spc="0" normalizeH="0" baseline="0" noProof="1">
                <a:ln>
                  <a:noFill/>
                </a:ln>
                <a:solidFill>
                  <a:srgbClr val="FF0000"/>
                </a:solidFill>
                <a:effectLst/>
                <a:uLnTx/>
                <a:uFillTx/>
                <a:latin typeface="+mn-lt"/>
                <a:ea typeface="宋体" panose="02010600030101010101" pitchFamily="2" charset="-122"/>
              </a:rPr>
              <a:t>incentives</a:t>
            </a:r>
            <a:r>
              <a:rPr kumimoji="0" lang="zh-CN" altLang="en-US" sz="3200" b="0" i="0" u="none" strike="noStrike" kern="0" cap="none" spc="0" normalizeH="0" baseline="0" noProof="1">
                <a:ln>
                  <a:noFill/>
                </a:ln>
                <a:solidFill>
                  <a:srgbClr val="FF0000"/>
                </a:solidFill>
                <a:effectLst/>
                <a:uLnTx/>
                <a:uFillTx/>
                <a:latin typeface="+mn-lt"/>
                <a:ea typeface="宋体" panose="02010600030101010101" pitchFamily="2" charset="-122"/>
              </a:rPr>
              <a:t>）</a:t>
            </a:r>
            <a:endParaRPr kumimoji="0" lang="en-US" altLang="zh-CN" sz="3200" b="0" i="0" u="none" strike="noStrike" kern="0" cap="none" spc="0" normalizeH="0" baseline="0" noProof="1">
              <a:ln>
                <a:noFill/>
              </a:ln>
              <a:solidFill>
                <a:srgbClr val="FF0000"/>
              </a:solidFill>
              <a:effectLst/>
              <a:uLnTx/>
              <a:uFillTx/>
              <a:latin typeface="+mn-lt"/>
              <a:ea typeface="宋体" panose="02010600030101010101" pitchFamily="2" charset="-122"/>
            </a:endParaRPr>
          </a:p>
        </p:txBody>
      </p:sp>
      <p:sp>
        <p:nvSpPr>
          <p:cNvPr id="41988"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a:xfrm>
            <a:off x="1344613" y="101600"/>
            <a:ext cx="7799387" cy="860425"/>
          </a:xfrm>
        </p:spPr>
        <p:txBody>
          <a:bodyPr vert="horz" wrap="square" lIns="91440" tIns="45720" rIns="91440" bIns="45720" anchor="t"/>
          <a:lstStyle/>
          <a:p>
            <a:pPr eaLnBrk="1" hangingPunct="1"/>
            <a:r>
              <a:rPr lang="zh-CN" altLang="en-US" dirty="0">
                <a:ea typeface="宋体" panose="02010600030101010101" pitchFamily="2" charset="-122"/>
              </a:rPr>
              <a:t>人们如何做决策</a:t>
            </a:r>
            <a:r>
              <a:rPr lang="en-US" altLang="zh-CN" dirty="0">
                <a:ea typeface="宋体" panose="02010600030101010101" pitchFamily="2" charset="-122"/>
              </a:rPr>
              <a:t>, #1</a:t>
            </a:r>
            <a:endParaRPr lang="en-US" altLang="zh-CN" dirty="0">
              <a:ea typeface="宋体" panose="02010600030101010101" pitchFamily="2" charset="-122"/>
            </a:endParaRPr>
          </a:p>
        </p:txBody>
      </p:sp>
      <p:sp>
        <p:nvSpPr>
          <p:cNvPr id="43011" name="Content Placeholder 2"/>
          <p:cNvSpPr>
            <a:spLocks noGrp="1"/>
          </p:cNvSpPr>
          <p:nvPr>
            <p:ph idx="1"/>
          </p:nvPr>
        </p:nvSpPr>
        <p:spPr/>
        <p:txBody>
          <a:bodyPr vert="horz" wrap="square" lIns="91440" tIns="45720" rIns="91440" bIns="45720" anchor="t"/>
          <a:lstStyle/>
          <a:p>
            <a:pPr marL="0" lvl="1" eaLnBrk="1" hangingPunct="1">
              <a:buNone/>
            </a:pPr>
            <a:r>
              <a:rPr lang="zh-CN" altLang="en-US" dirty="0">
                <a:solidFill>
                  <a:srgbClr val="CC0000"/>
                </a:solidFill>
                <a:latin typeface="+mn-lt"/>
                <a:ea typeface="宋体" panose="02010600030101010101" pitchFamily="2" charset="-122"/>
                <a:cs typeface="+mn-cs"/>
              </a:rPr>
              <a:t>人们面临（</a:t>
            </a:r>
            <a:r>
              <a:rPr lang="zh-CN" altLang="en-US" sz="2800" dirty="0">
                <a:solidFill>
                  <a:schemeClr val="tx1"/>
                </a:solidFill>
                <a:latin typeface="+mn-lt"/>
                <a:ea typeface="宋体" panose="02010600030101010101" pitchFamily="2" charset="-122"/>
                <a:cs typeface="+mn-cs"/>
              </a:rPr>
              <a:t>得失交换，权衡取舍</a:t>
            </a:r>
            <a:r>
              <a:rPr lang="zh-CN" altLang="en-US" dirty="0">
                <a:solidFill>
                  <a:schemeClr val="tx1"/>
                </a:solidFill>
                <a:latin typeface="+mn-lt"/>
                <a:ea typeface="宋体" panose="02010600030101010101" pitchFamily="2" charset="-122"/>
                <a:cs typeface="+mn-cs"/>
              </a:rPr>
              <a:t>）</a:t>
            </a:r>
            <a:endParaRPr lang="zh-CN" altLang="en-US" dirty="0">
              <a:solidFill>
                <a:schemeClr val="tx1"/>
              </a:solidFill>
              <a:latin typeface="+mn-lt"/>
              <a:ea typeface="宋体" panose="02010600030101010101" pitchFamily="2" charset="-122"/>
              <a:cs typeface="+mn-cs"/>
            </a:endParaRPr>
          </a:p>
          <a:p>
            <a:pPr marL="0" lvl="1" eaLnBrk="1" hangingPunct="1">
              <a:buNone/>
            </a:pPr>
            <a:r>
              <a:rPr lang="zh-CN" altLang="en-US" dirty="0">
                <a:ea typeface="宋体" panose="02010600030101010101" pitchFamily="2" charset="-122"/>
                <a:sym typeface="+mn-ea"/>
              </a:rPr>
              <a:t>🐟和熊掌不可兼得</a:t>
            </a:r>
            <a:endParaRPr lang="zh-CN" altLang="en-US" dirty="0">
              <a:ea typeface="宋体" panose="02010600030101010101" pitchFamily="2" charset="-122"/>
            </a:endParaRPr>
          </a:p>
          <a:p>
            <a:pPr eaLnBrk="1" hangingPunct="1">
              <a:buNone/>
            </a:pPr>
            <a:r>
              <a:rPr lang="zh-CN" altLang="en-US" dirty="0">
                <a:latin typeface="+mn-lt"/>
                <a:ea typeface="宋体" panose="02010600030101010101" pitchFamily="2" charset="-122"/>
                <a:cs typeface="+mn-cs"/>
              </a:rPr>
              <a:t>天下没有免费的午餐（</a:t>
            </a:r>
            <a:r>
              <a:rPr lang="en-US" altLang="zh-CN" sz="1600" dirty="0">
                <a:latin typeface="+mn-lt"/>
                <a:ea typeface="宋体" panose="02010600030101010101" pitchFamily="2" charset="-122"/>
                <a:cs typeface="+mn-cs"/>
              </a:rPr>
              <a:t>There ain’t no such thing as a free lunch</a:t>
            </a:r>
            <a:r>
              <a:rPr lang="zh-CN" altLang="en-US" dirty="0">
                <a:ea typeface="宋体" panose="02010600030101010101" pitchFamily="2" charset="-122"/>
                <a:sym typeface="+mn-ea"/>
              </a:rPr>
              <a:t>）</a:t>
            </a:r>
            <a:endParaRPr lang="en-US" altLang="zh-CN" dirty="0">
              <a:latin typeface="+mn-lt"/>
              <a:ea typeface="宋体" panose="02010600030101010101" pitchFamily="2" charset="-122"/>
              <a:cs typeface="+mn-cs"/>
            </a:endParaRPr>
          </a:p>
          <a:p>
            <a:pPr lvl="1" eaLnBrk="1" hangingPunct="1"/>
            <a:r>
              <a:rPr lang="zh-CN" altLang="en-US" dirty="0">
                <a:ea typeface="宋体" panose="02010600030101010101" pitchFamily="2" charset="-122"/>
              </a:rPr>
              <a:t>为了得到某个喜爱的东西，必须放弃我们喜爱的另一件东西</a:t>
            </a:r>
            <a:endParaRPr lang="en-US" altLang="zh-CN" dirty="0">
              <a:latin typeface="+mn-lt"/>
              <a:ea typeface="宋体" panose="02010600030101010101" pitchFamily="2" charset="-122"/>
              <a:cs typeface="+mn-cs"/>
            </a:endParaRPr>
          </a:p>
          <a:p>
            <a:pPr lvl="1" eaLnBrk="1" hangingPunct="1"/>
            <a:r>
              <a:rPr lang="zh-CN" altLang="en-US" dirty="0">
                <a:ea typeface="宋体" panose="02010600030101010101" pitchFamily="2" charset="-122"/>
                <a:sym typeface="+mn-ea"/>
              </a:rPr>
              <a:t>学生的时间【考试复习策略】</a:t>
            </a:r>
            <a:endParaRPr lang="zh-CN" altLang="en-US" dirty="0">
              <a:ea typeface="宋体" panose="02010600030101010101" pitchFamily="2" charset="-122"/>
            </a:endParaRPr>
          </a:p>
          <a:p>
            <a:pPr lvl="1" eaLnBrk="1" hangingPunct="1"/>
            <a:r>
              <a:rPr lang="zh-CN" altLang="en-US" dirty="0">
                <a:ea typeface="宋体" panose="02010600030101010101" pitchFamily="2" charset="-122"/>
                <a:sym typeface="+mn-ea"/>
              </a:rPr>
              <a:t>（学习课程安排；小长假安排）</a:t>
            </a:r>
            <a:endParaRPr lang="zh-CN" altLang="en-US" dirty="0">
              <a:ea typeface="宋体" panose="02010600030101010101" pitchFamily="2" charset="-122"/>
            </a:endParaRPr>
          </a:p>
          <a:p>
            <a:pPr lvl="1" eaLnBrk="1" hangingPunct="1"/>
            <a:r>
              <a:rPr lang="zh-CN" altLang="en-US" dirty="0">
                <a:ea typeface="宋体" panose="02010600030101010101" pitchFamily="2" charset="-122"/>
                <a:sym typeface="+mn-ea"/>
              </a:rPr>
              <a:t>父母的收入</a:t>
            </a:r>
            <a:endParaRPr lang="en-US" altLang="zh-CN" dirty="0">
              <a:ea typeface="宋体" panose="02010600030101010101" pitchFamily="2" charset="-122"/>
            </a:endParaRPr>
          </a:p>
          <a:p>
            <a:pPr lvl="1" eaLnBrk="1" hangingPunct="1"/>
            <a:r>
              <a:rPr lang="zh-CN" altLang="en-US" dirty="0">
                <a:ea typeface="宋体" panose="02010600030101010101" pitchFamily="2" charset="-122"/>
                <a:sym typeface="+mn-ea"/>
              </a:rPr>
              <a:t>投资（债券、股票、房产，</a:t>
            </a:r>
            <a:r>
              <a:rPr lang="zh-CN" altLang="en-US" dirty="0">
                <a:solidFill>
                  <a:srgbClr val="00B0F0"/>
                </a:solidFill>
                <a:ea typeface="宋体" panose="02010600030101010101" pitchFamily="2" charset="-122"/>
                <a:sym typeface="+mn-ea"/>
              </a:rPr>
              <a:t>如何购买？</a:t>
            </a:r>
            <a:r>
              <a:rPr lang="zh-CN" altLang="en-US" dirty="0">
                <a:ea typeface="宋体" panose="02010600030101010101" pitchFamily="2" charset="-122"/>
                <a:sym typeface="+mn-ea"/>
              </a:rPr>
              <a:t>）</a:t>
            </a:r>
            <a:endParaRPr lang="en-US" altLang="zh-CN" dirty="0">
              <a:latin typeface="+mn-lt"/>
              <a:ea typeface="宋体" panose="02010600030101010101" pitchFamily="2" charset="-122"/>
              <a:cs typeface="+mn-cs"/>
            </a:endParaRPr>
          </a:p>
          <a:p>
            <a:pPr lvl="1" eaLnBrk="1" hangingPunct="1"/>
            <a:endParaRPr lang="en-US" altLang="zh-CN" dirty="0">
              <a:latin typeface="+mn-lt"/>
              <a:ea typeface="宋体" panose="02010600030101010101" pitchFamily="2" charset="-122"/>
              <a:cs typeface="+mn-cs"/>
            </a:endParaRPr>
          </a:p>
          <a:p>
            <a:pPr lvl="1" eaLnBrk="1" hangingPunct="1"/>
            <a:endParaRPr lang="zh-CN" altLang="en-US" dirty="0">
              <a:ea typeface="宋体" panose="02010600030101010101" pitchFamily="2" charset="-122"/>
            </a:endParaRPr>
          </a:p>
        </p:txBody>
      </p:sp>
      <p:sp>
        <p:nvSpPr>
          <p:cNvPr id="43012"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a:xfrm>
            <a:off x="1317625" y="101600"/>
            <a:ext cx="7826375" cy="860425"/>
          </a:xfrm>
        </p:spPr>
        <p:txBody>
          <a:bodyPr vert="horz" wrap="square" lIns="91440" tIns="45720" rIns="91440" bIns="45720" anchor="t"/>
          <a:lstStyle/>
          <a:p>
            <a:pPr eaLnBrk="1" hangingPunct="1"/>
            <a:r>
              <a:rPr lang="zh-CN" altLang="en-US" dirty="0">
                <a:ea typeface="宋体" panose="02010600030101010101" pitchFamily="2" charset="-122"/>
              </a:rPr>
              <a:t>人们如何做决策</a:t>
            </a:r>
            <a:r>
              <a:rPr lang="en-US" altLang="zh-CN" dirty="0">
                <a:ea typeface="宋体" panose="02010600030101010101" pitchFamily="2" charset="-122"/>
              </a:rPr>
              <a:t>, #1</a:t>
            </a:r>
            <a:endParaRPr lang="en-US" altLang="zh-CN" dirty="0">
              <a:ea typeface="宋体" panose="02010600030101010101" pitchFamily="2" charset="-122"/>
            </a:endParaRPr>
          </a:p>
        </p:txBody>
      </p:sp>
      <p:sp>
        <p:nvSpPr>
          <p:cNvPr id="44035" name="Content Placeholder 2"/>
          <p:cNvSpPr>
            <a:spLocks noGrp="1"/>
          </p:cNvSpPr>
          <p:nvPr>
            <p:ph idx="1"/>
          </p:nvPr>
        </p:nvSpPr>
        <p:spPr/>
        <p:txBody>
          <a:bodyPr vert="horz" wrap="square" lIns="91440" tIns="45720" rIns="91440" bIns="45720" anchor="t"/>
          <a:lstStyle/>
          <a:p>
            <a:pPr eaLnBrk="1" hangingPunct="1"/>
            <a:r>
              <a:rPr lang="zh-CN" altLang="en-US" sz="3200" dirty="0">
                <a:ea typeface="宋体" panose="02010600030101010101" pitchFamily="2" charset="-122"/>
                <a:sym typeface="+mn-ea"/>
              </a:rPr>
              <a:t>社会的权衡取舍（</a:t>
            </a:r>
            <a:r>
              <a:rPr lang="en-US" altLang="zh-CN" dirty="0">
                <a:latin typeface="+mn-lt"/>
                <a:ea typeface="宋体" panose="02010600030101010101" pitchFamily="2" charset="-122"/>
                <a:cs typeface="+mn-cs"/>
              </a:rPr>
              <a:t>Trade offs</a:t>
            </a:r>
            <a:r>
              <a:rPr lang="zh-CN" altLang="en-US" dirty="0">
                <a:latin typeface="+mn-lt"/>
                <a:ea typeface="宋体" panose="02010600030101010101" pitchFamily="2" charset="-122"/>
                <a:cs typeface="+mn-cs"/>
              </a:rPr>
              <a:t>）</a:t>
            </a:r>
            <a:endParaRPr lang="en-US" altLang="zh-CN" dirty="0">
              <a:latin typeface="+mn-lt"/>
              <a:ea typeface="宋体" panose="02010600030101010101" pitchFamily="2" charset="-122"/>
              <a:cs typeface="+mn-cs"/>
            </a:endParaRPr>
          </a:p>
          <a:p>
            <a:pPr lvl="1" eaLnBrk="1" hangingPunct="1"/>
            <a:r>
              <a:rPr lang="zh-CN" altLang="en-US" dirty="0">
                <a:ea typeface="宋体" panose="02010600030101010101" pitchFamily="2" charset="-122"/>
              </a:rPr>
              <a:t>国防</a:t>
            </a:r>
            <a:r>
              <a:rPr lang="en-US" altLang="zh-CN" dirty="0">
                <a:ea typeface="宋体" panose="02010600030101010101" pitchFamily="2" charset="-122"/>
              </a:rPr>
              <a:t>vs. </a:t>
            </a:r>
            <a:r>
              <a:rPr lang="zh-CN" altLang="en-US" dirty="0">
                <a:ea typeface="宋体" panose="02010600030101010101" pitchFamily="2" charset="-122"/>
              </a:rPr>
              <a:t>消费品</a:t>
            </a:r>
            <a:r>
              <a:rPr lang="en-US" altLang="zh-CN" dirty="0">
                <a:ea typeface="宋体" panose="02010600030101010101" pitchFamily="2" charset="-122"/>
              </a:rPr>
              <a:t>(guns vs. butter)</a:t>
            </a:r>
            <a:endParaRPr lang="en-US" altLang="zh-CN" dirty="0">
              <a:ea typeface="宋体" panose="02010600030101010101" pitchFamily="2" charset="-122"/>
            </a:endParaRPr>
          </a:p>
          <a:p>
            <a:pPr lvl="1" eaLnBrk="1" hangingPunct="1"/>
            <a:r>
              <a:rPr lang="zh-CN" altLang="en-US" dirty="0">
                <a:ea typeface="宋体" panose="02010600030101010101" pitchFamily="2" charset="-122"/>
              </a:rPr>
              <a:t>清洁环境</a:t>
            </a:r>
            <a:r>
              <a:rPr lang="en-US" altLang="zh-CN" dirty="0">
                <a:ea typeface="宋体" panose="02010600030101010101" pitchFamily="2" charset="-122"/>
              </a:rPr>
              <a:t>vs. </a:t>
            </a:r>
            <a:r>
              <a:rPr lang="zh-CN" altLang="en-US" dirty="0">
                <a:ea typeface="宋体" panose="02010600030101010101" pitchFamily="2" charset="-122"/>
              </a:rPr>
              <a:t>高收入</a:t>
            </a:r>
            <a:endParaRPr lang="zh-CN" altLang="en-US" dirty="0">
              <a:ea typeface="宋体" panose="02010600030101010101" pitchFamily="2" charset="-122"/>
            </a:endParaRPr>
          </a:p>
          <a:p>
            <a:pPr lvl="1" eaLnBrk="1" hangingPunct="1"/>
            <a:r>
              <a:rPr lang="zh-CN" altLang="en-US" dirty="0">
                <a:solidFill>
                  <a:srgbClr val="FF0000"/>
                </a:solidFill>
                <a:ea typeface="宋体" panose="02010600030101010101" pitchFamily="2" charset="-122"/>
              </a:rPr>
              <a:t>效率</a:t>
            </a:r>
            <a:r>
              <a:rPr lang="en-US" altLang="zh-CN" dirty="0">
                <a:ea typeface="宋体" panose="02010600030101010101" pitchFamily="2" charset="-122"/>
              </a:rPr>
              <a:t> vs. </a:t>
            </a:r>
            <a:r>
              <a:rPr lang="zh-CN" altLang="en-US" dirty="0">
                <a:solidFill>
                  <a:srgbClr val="FF0000"/>
                </a:solidFill>
                <a:ea typeface="宋体" panose="02010600030101010101" pitchFamily="2" charset="-122"/>
              </a:rPr>
              <a:t>公平</a:t>
            </a:r>
            <a:endParaRPr lang="zh-CN" altLang="en-US" dirty="0">
              <a:solidFill>
                <a:srgbClr val="FF0000"/>
              </a:solidFill>
              <a:ea typeface="宋体" panose="02010600030101010101" pitchFamily="2" charset="-122"/>
            </a:endParaRPr>
          </a:p>
          <a:p>
            <a:pPr lvl="1" eaLnBrk="1" hangingPunct="1"/>
            <a:r>
              <a:rPr lang="zh-CN" altLang="en-US" sz="2800" dirty="0">
                <a:ea typeface="宋体" panose="02010600030101010101" pitchFamily="2" charset="-122"/>
                <a:sym typeface="+mn-ea"/>
              </a:rPr>
              <a:t>所得税；福利制度、失业保险</a:t>
            </a:r>
            <a:endParaRPr lang="zh-CN" altLang="en-US" sz="2800" dirty="0">
              <a:ea typeface="宋体" panose="02010600030101010101" pitchFamily="2" charset="-122"/>
              <a:sym typeface="+mn-ea"/>
            </a:endParaRPr>
          </a:p>
          <a:p>
            <a:pPr lvl="1" eaLnBrk="1" hangingPunct="1"/>
            <a:endParaRPr lang="zh-CN" altLang="en-US" sz="2800" dirty="0">
              <a:ea typeface="宋体" panose="02010600030101010101" pitchFamily="2" charset="-122"/>
              <a:sym typeface="+mn-ea"/>
            </a:endParaRPr>
          </a:p>
          <a:p>
            <a:pPr lvl="1" eaLnBrk="1" hangingPunct="1"/>
            <a:r>
              <a:rPr lang="zh-CN" altLang="en-US" sz="2800" dirty="0">
                <a:ea typeface="宋体" panose="02010600030101010101" pitchFamily="2" charset="-122"/>
                <a:sym typeface="+mn-ea"/>
              </a:rPr>
              <a:t>企业的决策</a:t>
            </a:r>
            <a:endParaRPr lang="zh-CN" altLang="en-US" sz="2800" dirty="0">
              <a:ea typeface="宋体" panose="02010600030101010101" pitchFamily="2" charset="-122"/>
              <a:sym typeface="+mn-ea"/>
            </a:endParaRPr>
          </a:p>
          <a:p>
            <a:pPr lvl="1" eaLnBrk="1" hangingPunct="1"/>
            <a:r>
              <a:rPr lang="zh-CN" altLang="en-US" sz="2800" dirty="0">
                <a:ea typeface="宋体" panose="02010600030101010101" pitchFamily="2" charset="-122"/>
                <a:sym typeface="+mn-ea"/>
              </a:rPr>
              <a:t>个人未来的决策</a:t>
            </a:r>
            <a:endParaRPr lang="zh-CN" altLang="en-US" sz="2800" dirty="0">
              <a:ea typeface="宋体" panose="02010600030101010101" pitchFamily="2" charset="-122"/>
              <a:sym typeface="+mn-ea"/>
            </a:endParaRPr>
          </a:p>
          <a:p>
            <a:pPr lvl="1" eaLnBrk="1" hangingPunct="1"/>
            <a:r>
              <a:rPr lang="zh-CN" altLang="en-US" sz="2800" dirty="0">
                <a:ea typeface="宋体" panose="02010600030101010101" pitchFamily="2" charset="-122"/>
                <a:sym typeface="+mn-ea"/>
              </a:rPr>
              <a:t>乔布斯、比尔盖茨、扎克伯格、马斯克</a:t>
            </a:r>
            <a:r>
              <a:rPr lang="en-US" altLang="zh-CN" dirty="0">
                <a:ea typeface="宋体" panose="02010600030101010101" pitchFamily="2" charset="-122"/>
              </a:rPr>
              <a:t> </a:t>
            </a:r>
            <a:endParaRPr lang="en-US" altLang="zh-CN" dirty="0">
              <a:ea typeface="宋体" panose="02010600030101010101" pitchFamily="2" charset="-122"/>
            </a:endParaRPr>
          </a:p>
        </p:txBody>
      </p:sp>
      <p:sp>
        <p:nvSpPr>
          <p:cNvPr id="44036"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dirty="0">
                <a:ea typeface="宋体" panose="02010600030101010101" pitchFamily="2" charset="-122"/>
                <a:sym typeface="+mn-ea"/>
              </a:rPr>
              <a:t>观察生活、观察社会与观察世界</a:t>
            </a:r>
            <a:endParaRPr lang="zh-CN" altLang="en-US"/>
          </a:p>
        </p:txBody>
      </p:sp>
      <p:sp>
        <p:nvSpPr>
          <p:cNvPr id="3" name="内容占位符 2"/>
          <p:cNvSpPr>
            <a:spLocks noGrp="1"/>
          </p:cNvSpPr>
          <p:nvPr>
            <p:ph idx="1"/>
          </p:nvPr>
        </p:nvSpPr>
        <p:spPr/>
        <p:txBody>
          <a:bodyPr/>
          <a:p>
            <a:r>
              <a:rPr lang="zh-CN" altLang="en-US"/>
              <a:t>新冠肺炎疫情（</a:t>
            </a:r>
            <a:r>
              <a:rPr lang="en-US" altLang="zh-CN"/>
              <a:t>Covid-19</a:t>
            </a:r>
            <a:r>
              <a:rPr lang="zh-CN" altLang="en-US">
                <a:ea typeface="宋体" panose="02010600030101010101" pitchFamily="2" charset="-122"/>
              </a:rPr>
              <a:t>）</a:t>
            </a:r>
            <a:r>
              <a:rPr lang="zh-CN" altLang="en-US"/>
              <a:t>来势汹汹，疫情对经济的影响也备受瞩目</a:t>
            </a:r>
            <a:endParaRPr lang="zh-CN" altLang="en-US"/>
          </a:p>
          <a:p>
            <a:r>
              <a:rPr lang="zh-CN" altLang="en-US"/>
              <a:t>为什么要早发现、早报告、早诊断、早隔离、早治疗【防控的关键措施】</a:t>
            </a:r>
            <a:endParaRPr lang="zh-CN" altLang="en-US"/>
          </a:p>
          <a:p>
            <a:r>
              <a:rPr lang="zh-CN" altLang="en-US"/>
              <a:t>“宅在家里”是对疫情防控的最大贡献？</a:t>
            </a:r>
            <a:endParaRPr lang="zh-CN" altLang="en-US"/>
          </a:p>
          <a:p>
            <a:r>
              <a:rPr lang="zh-CN" altLang="en-US" sz="2800"/>
              <a:t>宅在家中就减少了感染风险，降低了额外隔离支付和总收治成本</a:t>
            </a:r>
            <a:endParaRPr lang="zh-CN" altLang="en-US" sz="2800"/>
          </a:p>
          <a:p>
            <a:r>
              <a:rPr lang="zh-CN" altLang="en-US" sz="2800"/>
              <a:t>资源配置：口罩等防护资源供应有限</a:t>
            </a:r>
            <a:r>
              <a:rPr lang="en-US" altLang="zh-CN" sz="2800"/>
              <a:t>=</a:t>
            </a:r>
            <a:r>
              <a:rPr lang="zh-CN" altLang="en-US" sz="2800">
                <a:ea typeface="宋体" panose="02010600030101010101" pitchFamily="2" charset="-122"/>
              </a:rPr>
              <a:t>》</a:t>
            </a:r>
            <a:r>
              <a:rPr lang="zh-CN" altLang="en-US" sz="2800"/>
              <a:t>挤占抗疫一线的 物质供应</a:t>
            </a:r>
            <a:endParaRPr lang="zh-CN" altLang="en-US" sz="2800"/>
          </a:p>
        </p:txBody>
      </p:sp>
      <p:sp>
        <p:nvSpPr>
          <p:cNvPr id="4" name="灯片编号占位符 3"/>
          <p:cNvSpPr>
            <a:spLocks noGrp="1"/>
          </p:cNvSpPr>
          <p:nvPr>
            <p:ph type="sldNum" sz="quarter" idx="4"/>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1A3B10C1-600B-4A07-8335-52CB4ECD4A9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
          <p:cNvPicPr>
            <a:picLocks noChangeAspect="1"/>
          </p:cNvPicPr>
          <p:nvPr/>
        </p:nvPicPr>
        <p:blipFill>
          <a:blip r:embed="rId1"/>
          <a:stretch>
            <a:fillRect/>
          </a:stretch>
        </p:blipFill>
        <p:spPr>
          <a:xfrm>
            <a:off x="1524000" y="51435"/>
            <a:ext cx="6096000" cy="5638800"/>
          </a:xfrm>
          <a:prstGeom prst="rect">
            <a:avLst/>
          </a:prstGeom>
        </p:spPr>
      </p:pic>
      <p:sp>
        <p:nvSpPr>
          <p:cNvPr id="7" name="文本框 6"/>
          <p:cNvSpPr txBox="1"/>
          <p:nvPr/>
        </p:nvSpPr>
        <p:spPr>
          <a:xfrm>
            <a:off x="2131695" y="5758180"/>
            <a:ext cx="5431790" cy="368300"/>
          </a:xfrm>
          <a:prstGeom prst="rect">
            <a:avLst/>
          </a:prstGeom>
          <a:noFill/>
        </p:spPr>
        <p:txBody>
          <a:bodyPr wrap="square" rtlCol="0" anchor="t">
            <a:spAutoFit/>
          </a:bodyPr>
          <a:lstStyle/>
          <a:p>
            <a:r>
              <a:rPr lang="zh-CN" altLang="en-US" sz="1800"/>
              <a:t>https:/</a:t>
            </a:r>
            <a:r>
              <a:rPr lang="zh-CN" altLang="en-US" sz="1800">
                <a:solidFill>
                  <a:srgbClr val="FF0000"/>
                </a:solidFill>
              </a:rPr>
              <a:t>/www.sohu.com/a/115968524_415964</a:t>
            </a:r>
            <a:endParaRPr lang="zh-CN" altLang="en-US" sz="1800">
              <a:solidFill>
                <a:srgbClr val="FF0000"/>
              </a:solidFill>
            </a:endParaRPr>
          </a:p>
        </p:txBody>
      </p:sp>
      <p:sp>
        <p:nvSpPr>
          <p:cNvPr id="8" name="灯片编号占位符 7"/>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a:xfrm>
            <a:off x="1049338" y="101600"/>
            <a:ext cx="8094662" cy="860425"/>
          </a:xfrm>
        </p:spPr>
        <p:txBody>
          <a:bodyPr vert="horz" wrap="none" lIns="91440" tIns="45720" rIns="91440" bIns="45720" anchor="ctr"/>
          <a:lstStyle/>
          <a:p>
            <a:pPr algn="ctr"/>
            <a:r>
              <a:rPr lang="zh-CN" altLang="en-US" dirty="0">
                <a:ea typeface="宋体" panose="02010600030101010101" pitchFamily="2" charset="-122"/>
                <a:sym typeface="+mn-ea"/>
              </a:rPr>
              <a:t>人们如何做决策</a:t>
            </a:r>
            <a:r>
              <a:rPr lang="en-US" altLang="zh-CN" dirty="0">
                <a:ea typeface="宋体" panose="02010600030101010101" pitchFamily="2" charset="-122"/>
                <a:sym typeface="+mn-ea"/>
              </a:rPr>
              <a:t>, #2</a:t>
            </a:r>
            <a:endParaRPr lang="en-US" altLang="en-US" dirty="0">
              <a:solidFill>
                <a:srgbClr val="FF0000"/>
              </a:solidFill>
            </a:endParaRPr>
          </a:p>
        </p:txBody>
      </p:sp>
      <p:sp>
        <p:nvSpPr>
          <p:cNvPr id="47107" name="内容占位符 2"/>
          <p:cNvSpPr>
            <a:spLocks noGrp="1"/>
          </p:cNvSpPr>
          <p:nvPr>
            <p:ph idx="1"/>
          </p:nvPr>
        </p:nvSpPr>
        <p:spPr/>
        <p:txBody>
          <a:bodyPr vert="horz" wrap="square" lIns="91440" tIns="45720" rIns="91440" bIns="45720" anchor="t"/>
          <a:lstStyle/>
          <a:p>
            <a:r>
              <a:rPr lang="zh-CN" altLang="en-US" sz="2400" dirty="0">
                <a:solidFill>
                  <a:srgbClr val="FF0000"/>
                </a:solidFill>
                <a:ea typeface="宋体" panose="02010600030101010101" pitchFamily="2" charset="-122"/>
                <a:sym typeface="+mn-ea"/>
              </a:rPr>
              <a:t>机会成本</a:t>
            </a:r>
            <a:endParaRPr lang="zh-CN" altLang="en-US" sz="2400" dirty="0">
              <a:solidFill>
                <a:srgbClr val="FF0000"/>
              </a:solidFill>
              <a:ea typeface="宋体" panose="02010600030101010101" pitchFamily="2" charset="-122"/>
              <a:sym typeface="+mn-ea"/>
            </a:endParaRPr>
          </a:p>
          <a:p>
            <a:r>
              <a:rPr lang="zh-CN" altLang="en-US" sz="2400" dirty="0">
                <a:solidFill>
                  <a:schemeClr val="tx1"/>
                </a:solidFill>
                <a:ea typeface="宋体" panose="02010600030101010101" pitchFamily="2" charset="-122"/>
                <a:sym typeface="+mn-ea"/>
              </a:rPr>
              <a:t>为了得到某种东西而所要放弃另一些东西的最大价值</a:t>
            </a:r>
            <a:endParaRPr lang="zh-CN" altLang="en-US" sz="2400" dirty="0">
              <a:solidFill>
                <a:schemeClr val="tx1"/>
              </a:solidFill>
              <a:ea typeface="宋体" panose="02010600030101010101" pitchFamily="2" charset="-122"/>
              <a:sym typeface="+mn-ea"/>
            </a:endParaRPr>
          </a:p>
          <a:p>
            <a:r>
              <a:rPr lang="zh-CN" altLang="en-US" sz="2400" dirty="0">
                <a:solidFill>
                  <a:schemeClr val="tx1"/>
                </a:solidFill>
                <a:latin typeface="+mn-lt"/>
                <a:ea typeface="宋体" panose="02010600030101010101" pitchFamily="2" charset="-122"/>
                <a:cs typeface="+mn-cs"/>
              </a:rPr>
              <a:t>可以理解为在面临多方案择一决策时，被舍弃的选项中的最高价值者是本次决策的机会成本</a:t>
            </a:r>
            <a:endParaRPr lang="zh-CN" altLang="en-US" sz="2400" dirty="0">
              <a:solidFill>
                <a:schemeClr val="tx1"/>
              </a:solidFill>
              <a:latin typeface="+mn-lt"/>
              <a:ea typeface="宋体" panose="02010600030101010101" pitchFamily="2" charset="-122"/>
              <a:cs typeface="+mn-cs"/>
            </a:endParaRPr>
          </a:p>
          <a:p>
            <a:r>
              <a:rPr lang="zh-CN" altLang="en-US" sz="2400" dirty="0">
                <a:solidFill>
                  <a:schemeClr val="tx1"/>
                </a:solidFill>
                <a:latin typeface="+mn-lt"/>
                <a:ea typeface="宋体" panose="02010600030101010101" pitchFamily="2" charset="-122"/>
                <a:cs typeface="+mn-cs"/>
              </a:rPr>
              <a:t>还指厂商把相同的生产要素投入到其他行业当中去可以获得的最高收益</a:t>
            </a:r>
            <a:r>
              <a:rPr lang="zh-CN" altLang="en-US" dirty="0">
                <a:solidFill>
                  <a:schemeClr val="tx1"/>
                </a:solidFill>
                <a:latin typeface="+mn-lt"/>
                <a:ea typeface="宋体" panose="02010600030101010101" pitchFamily="2" charset="-122"/>
                <a:cs typeface="+mn-cs"/>
              </a:rPr>
              <a:t> </a:t>
            </a:r>
            <a:endParaRPr lang="zh-CN" altLang="en-US" dirty="0">
              <a:solidFill>
                <a:schemeClr val="tx1"/>
              </a:solidFill>
              <a:latin typeface="+mn-lt"/>
              <a:ea typeface="宋体" panose="02010600030101010101" pitchFamily="2" charset="-122"/>
              <a:cs typeface="+mn-cs"/>
            </a:endParaRPr>
          </a:p>
          <a:p>
            <a:endParaRPr lang="zh-CN" altLang="en-US" sz="2400" dirty="0">
              <a:latin typeface="+mn-lt"/>
              <a:ea typeface="宋体" panose="02010600030101010101" pitchFamily="2" charset="-122"/>
              <a:cs typeface="+mn-cs"/>
            </a:endParaRPr>
          </a:p>
          <a:p>
            <a:r>
              <a:rPr lang="zh-CN" altLang="en-US" sz="2400" dirty="0">
                <a:latin typeface="+mn-lt"/>
                <a:ea typeface="宋体" panose="02010600030101010101" pitchFamily="2" charset="-122"/>
                <a:cs typeface="+mn-cs"/>
              </a:rPr>
              <a:t>在生活中，有些机会成本可用货币来衡量。</a:t>
            </a:r>
            <a:endParaRPr lang="zh-CN" altLang="en-US" sz="2400" dirty="0">
              <a:latin typeface="+mn-lt"/>
              <a:ea typeface="宋体" panose="02010600030101010101" pitchFamily="2" charset="-122"/>
              <a:cs typeface="+mn-cs"/>
            </a:endParaRPr>
          </a:p>
          <a:p>
            <a:r>
              <a:rPr lang="zh-CN" altLang="en-US" sz="2400" dirty="0">
                <a:latin typeface="+mn-lt"/>
                <a:ea typeface="宋体" panose="02010600030101010101" pitchFamily="2" charset="-122"/>
                <a:cs typeface="+mn-cs"/>
              </a:rPr>
              <a:t>例如，农民在获得更多土地时，如果选择养猪就不能选择养鸡，养猪的机会成本就是放弃养鸡的收益。</a:t>
            </a:r>
            <a:endParaRPr lang="zh-CN" altLang="en-US" sz="2400" dirty="0">
              <a:latin typeface="+mn-lt"/>
              <a:ea typeface="宋体" panose="02010600030101010101" pitchFamily="2" charset="-122"/>
              <a:cs typeface="+mn-cs"/>
            </a:endParaRPr>
          </a:p>
          <a:p>
            <a:r>
              <a:rPr lang="zh-CN" altLang="en-US" sz="2400" dirty="0">
                <a:latin typeface="+mn-lt"/>
                <a:ea typeface="宋体" panose="02010600030101010101" pitchFamily="2" charset="-122"/>
                <a:cs typeface="+mn-cs"/>
              </a:rPr>
              <a:t>有些机会成本往往无法用货币衡量，例如，在图书馆看书学习还是享受电视剧带来的快乐之间进行选择。</a:t>
            </a:r>
            <a:endParaRPr lang="zh-CN" altLang="en-US" sz="2400" dirty="0">
              <a:latin typeface="+mn-lt"/>
              <a:ea typeface="宋体" panose="02010600030101010101" pitchFamily="2" charset="-122"/>
              <a:cs typeface="+mn-cs"/>
            </a:endParaRPr>
          </a:p>
        </p:txBody>
      </p:sp>
      <p:pic>
        <p:nvPicPr>
          <p:cNvPr id="47108" name="图片 1"/>
          <p:cNvPicPr>
            <a:picLocks noChangeAspect="1"/>
          </p:cNvPicPr>
          <p:nvPr/>
        </p:nvPicPr>
        <p:blipFill>
          <a:blip r:embed="rId1"/>
          <a:stretch>
            <a:fillRect/>
          </a:stretch>
        </p:blipFill>
        <p:spPr>
          <a:xfrm>
            <a:off x="-76200" y="3603625"/>
            <a:ext cx="9144000" cy="266700"/>
          </a:xfrm>
          <a:prstGeom prst="rect">
            <a:avLst/>
          </a:prstGeom>
          <a:noFill/>
          <a:ln w="9525">
            <a:noFill/>
          </a:ln>
        </p:spPr>
      </p:pic>
      <p:pic>
        <p:nvPicPr>
          <p:cNvPr id="47110" name="图片 2"/>
          <p:cNvPicPr>
            <a:picLocks noChangeAspect="1"/>
          </p:cNvPicPr>
          <p:nvPr/>
        </p:nvPicPr>
        <p:blipFill>
          <a:blip r:embed="rId1"/>
          <a:stretch>
            <a:fillRect/>
          </a:stretch>
        </p:blipFill>
        <p:spPr>
          <a:xfrm>
            <a:off x="42863" y="6315075"/>
            <a:ext cx="9144000" cy="266700"/>
          </a:xfrm>
          <a:prstGeom prst="rect">
            <a:avLst/>
          </a:prstGeom>
          <a:noFill/>
          <a:ln w="9525">
            <a:noFill/>
          </a:ln>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317625" y="101600"/>
            <a:ext cx="7826375" cy="860425"/>
          </a:xfrm>
        </p:spPr>
        <p:txBody>
          <a:bodyPr vert="horz" wrap="square" lIns="91440" tIns="45720" rIns="91440" bIns="45720" anchor="t"/>
          <a:lstStyle/>
          <a:p>
            <a:pPr eaLnBrk="1" hangingPunct="1"/>
            <a:r>
              <a:rPr lang="zh-CN" altLang="en-US" dirty="0">
                <a:ea typeface="宋体" panose="02010600030101010101" pitchFamily="2" charset="-122"/>
              </a:rPr>
              <a:t>人们如何做决策</a:t>
            </a:r>
            <a:r>
              <a:rPr lang="en-US" altLang="zh-CN" dirty="0">
                <a:ea typeface="宋体" panose="02010600030101010101" pitchFamily="2" charset="-122"/>
              </a:rPr>
              <a:t>, #3</a:t>
            </a:r>
            <a:endParaRPr lang="en-US" altLang="zh-CN" dirty="0">
              <a:ea typeface="宋体" panose="02010600030101010101" pitchFamily="2" charset="-122"/>
            </a:endParaRPr>
          </a:p>
        </p:txBody>
      </p:sp>
      <p:sp>
        <p:nvSpPr>
          <p:cNvPr id="48131" name="Content Placeholder 2"/>
          <p:cNvSpPr>
            <a:spLocks noGrp="1"/>
          </p:cNvSpPr>
          <p:nvPr>
            <p:ph idx="1"/>
          </p:nvPr>
        </p:nvSpPr>
        <p:spPr/>
        <p:txBody>
          <a:bodyPr vert="horz" wrap="square" lIns="91440" tIns="45720" rIns="91440" bIns="45720" anchor="t"/>
          <a:lstStyle/>
          <a:p>
            <a:pPr marL="0" indent="0" eaLnBrk="1" hangingPunct="1">
              <a:buNone/>
            </a:pPr>
            <a:r>
              <a:rPr lang="zh-CN" altLang="en-US" dirty="0">
                <a:solidFill>
                  <a:srgbClr val="CC0000"/>
                </a:solidFill>
                <a:latin typeface="+mn-lt"/>
                <a:ea typeface="宋体" panose="02010600030101010101" pitchFamily="2" charset="-122"/>
                <a:cs typeface="+mn-cs"/>
              </a:rPr>
              <a:t>理性人考虑边际量变化</a:t>
            </a:r>
            <a:endParaRPr lang="zh-CN" altLang="en-US" dirty="0">
              <a:solidFill>
                <a:srgbClr val="CC0000"/>
              </a:solidFill>
              <a:latin typeface="+mn-lt"/>
              <a:ea typeface="宋体" panose="02010600030101010101" pitchFamily="2" charset="-122"/>
              <a:cs typeface="+mn-cs"/>
            </a:endParaRPr>
          </a:p>
          <a:p>
            <a:pPr marL="0" indent="0" eaLnBrk="1" hangingPunct="1">
              <a:buNone/>
            </a:pPr>
            <a:r>
              <a:rPr lang="zh-CN" altLang="en-US" sz="2400" noProof="0" dirty="0">
                <a:ln>
                  <a:noFill/>
                </a:ln>
                <a:effectLst/>
                <a:uLnTx/>
                <a:uFillTx/>
                <a:sym typeface="+mn-ea"/>
              </a:rPr>
              <a:t>如何在多个机会中比选，计算的依据是什么</a:t>
            </a:r>
            <a:endParaRPr kumimoji="0" lang="zh-CN" altLang="en-US" b="0" i="0" u="none" strike="noStrike" kern="0" cap="none" spc="0" normalizeH="0" baseline="0" noProof="0" dirty="0">
              <a:ln>
                <a:noFill/>
              </a:ln>
              <a:solidFill>
                <a:srgbClr val="005EA4"/>
              </a:solidFill>
              <a:effectLst/>
              <a:uLnTx/>
              <a:uFillTx/>
              <a:latin typeface="+mn-lt"/>
              <a:ea typeface="+mn-ea"/>
              <a:cs typeface="+mn-cs"/>
            </a:endParaRPr>
          </a:p>
          <a:p>
            <a:pPr marL="0" indent="0" eaLnBrk="1" hangingPunct="1">
              <a:buNone/>
            </a:pPr>
            <a:r>
              <a:rPr lang="zh-CN" altLang="en-US" dirty="0">
                <a:solidFill>
                  <a:srgbClr val="CC0000"/>
                </a:solidFill>
                <a:ea typeface="宋体" panose="02010600030101010101" pitchFamily="2" charset="-122"/>
                <a:sym typeface="+mn-ea"/>
              </a:rPr>
              <a:t>理性人</a:t>
            </a:r>
            <a:r>
              <a:rPr lang="zh-CN" altLang="en-US" sz="2400" dirty="0">
                <a:solidFill>
                  <a:srgbClr val="CC0000"/>
                </a:solidFill>
                <a:ea typeface="宋体" panose="02010600030101010101" pitchFamily="2" charset="-122"/>
                <a:sym typeface="+mn-ea"/>
              </a:rPr>
              <a:t>（</a:t>
            </a:r>
            <a:r>
              <a:rPr lang="en-US" altLang="zh-CN" sz="2400" dirty="0">
                <a:latin typeface="+mn-lt"/>
                <a:ea typeface="宋体" panose="02010600030101010101" pitchFamily="2" charset="-122"/>
                <a:cs typeface="+mn-cs"/>
              </a:rPr>
              <a:t>Rational people</a:t>
            </a:r>
            <a:r>
              <a:rPr lang="zh-CN" altLang="en-US" sz="2400" dirty="0">
                <a:latin typeface="+mn-lt"/>
                <a:ea typeface="宋体" panose="02010600030101010101" pitchFamily="2" charset="-122"/>
                <a:cs typeface="+mn-cs"/>
              </a:rPr>
              <a:t>）：系统而有目的</a:t>
            </a:r>
            <a:r>
              <a:rPr lang="zh-CN" altLang="en-US" sz="2400" dirty="0">
                <a:ea typeface="宋体" panose="02010600030101010101" pitchFamily="2" charset="-122"/>
                <a:sym typeface="+mn-ea"/>
              </a:rPr>
              <a:t>地做可以达到其目的的做好的事情</a:t>
            </a:r>
            <a:endParaRPr lang="en-US" altLang="zh-CN" dirty="0">
              <a:latin typeface="+mn-lt"/>
              <a:ea typeface="宋体" panose="02010600030101010101" pitchFamily="2" charset="-122"/>
              <a:cs typeface="+mn-cs"/>
            </a:endParaRPr>
          </a:p>
          <a:p>
            <a:pPr marL="0" indent="0" eaLnBrk="1" hangingPunct="1"/>
            <a:r>
              <a:rPr lang="zh-CN" altLang="en-US" dirty="0">
                <a:solidFill>
                  <a:srgbClr val="CC0000"/>
                </a:solidFill>
                <a:ea typeface="宋体" panose="02010600030101010101" pitchFamily="2" charset="-122"/>
                <a:sym typeface="+mn-ea"/>
              </a:rPr>
              <a:t>边际变化</a:t>
            </a:r>
            <a:r>
              <a:rPr lang="zh-CN" altLang="en-US" dirty="0">
                <a:latin typeface="+mn-lt"/>
                <a:ea typeface="宋体" panose="02010600030101010101" pitchFamily="2" charset="-122"/>
                <a:cs typeface="+mn-cs"/>
              </a:rPr>
              <a:t>：现有行动的微小量调整</a:t>
            </a:r>
            <a:endParaRPr lang="en-US" altLang="zh-CN" dirty="0">
              <a:latin typeface="+mn-lt"/>
              <a:ea typeface="宋体" panose="02010600030101010101" pitchFamily="2" charset="-122"/>
              <a:cs typeface="+mn-cs"/>
            </a:endParaRPr>
          </a:p>
          <a:p>
            <a:pPr lvl="1" eaLnBrk="1" hangingPunct="1"/>
            <a:r>
              <a:rPr lang="zh-CN" altLang="en-US" sz="2400" dirty="0">
                <a:ea typeface="宋体" panose="02010600030101010101" pitchFamily="2" charset="-122"/>
                <a:sym typeface="+mn-ea"/>
              </a:rPr>
              <a:t>一个人对任何物品的支付意愿都基于其边际利益。即物品产生的额外利益。边际利益就定了一个人拥有多少这种物品。</a:t>
            </a:r>
            <a:endParaRPr lang="zh-CN" altLang="en-US" sz="2400" dirty="0">
              <a:ea typeface="宋体" panose="02010600030101010101" pitchFamily="2" charset="-122"/>
              <a:sym typeface="+mn-ea"/>
            </a:endParaRPr>
          </a:p>
          <a:p>
            <a:pPr lvl="1" eaLnBrk="1" hangingPunct="1"/>
            <a:r>
              <a:rPr lang="zh-CN" altLang="en-US" sz="2400" dirty="0">
                <a:ea typeface="宋体" panose="02010600030101010101" pitchFamily="2" charset="-122"/>
                <a:sym typeface="+mn-ea"/>
              </a:rPr>
              <a:t>航空公司愿意以低于平均成本价格卖票</a:t>
            </a:r>
            <a:endParaRPr lang="zh-CN" altLang="en-US" sz="2400" dirty="0">
              <a:ea typeface="宋体" panose="02010600030101010101" pitchFamily="2" charset="-122"/>
              <a:sym typeface="+mn-ea"/>
            </a:endParaRPr>
          </a:p>
          <a:p>
            <a:pPr lvl="1" eaLnBrk="1" hangingPunct="1"/>
            <a:r>
              <a:rPr lang="zh-CN" altLang="en-US" sz="2400" dirty="0">
                <a:ea typeface="宋体" panose="02010600030101010101" pitchFamily="2" charset="-122"/>
                <a:sym typeface="+mn-ea"/>
              </a:rPr>
              <a:t>人们愿意为钻石支付比水更高的价格</a:t>
            </a:r>
            <a:r>
              <a:rPr lang="en-US" altLang="zh-CN" sz="3200" dirty="0">
                <a:ea typeface="宋体" panose="02010600030101010101" pitchFamily="2" charset="-122"/>
                <a:sym typeface="+mn-ea"/>
              </a:rPr>
              <a:t> </a:t>
            </a:r>
            <a:endParaRPr lang="en-US" altLang="zh-CN" sz="3200" dirty="0">
              <a:ea typeface="宋体" panose="02010600030101010101" pitchFamily="2" charset="-122"/>
            </a:endParaRPr>
          </a:p>
          <a:p>
            <a:pPr lvl="2" eaLnBrk="1" hangingPunct="1"/>
            <a:r>
              <a:rPr lang="en-US" altLang="zh-CN" sz="3200" dirty="0">
                <a:ea typeface="宋体" panose="02010600030101010101" pitchFamily="2" charset="-122"/>
                <a:sym typeface="+mn-ea"/>
              </a:rPr>
              <a:t>Marginal benefits &gt; Marginal costs</a:t>
            </a:r>
            <a:endParaRPr lang="en-US" altLang="zh-CN" dirty="0">
              <a:ea typeface="宋体" panose="02010600030101010101" pitchFamily="2" charset="-122"/>
            </a:endParaRPr>
          </a:p>
        </p:txBody>
      </p:sp>
      <p:sp>
        <p:nvSpPr>
          <p:cNvPr id="48132"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a:xfrm>
            <a:off x="1565275" y="101600"/>
            <a:ext cx="4111625" cy="860425"/>
          </a:xfrm>
        </p:spPr>
        <p:txBody>
          <a:bodyPr vert="horz" wrap="none" lIns="91440" tIns="45720" rIns="91440" bIns="45720" anchor="ctr"/>
          <a:lstStyle/>
          <a:p>
            <a:pPr algn="l"/>
            <a:r>
              <a:rPr lang="zh-CN" altLang="en-US" dirty="0">
                <a:ea typeface="宋体" panose="02010600030101010101" pitchFamily="2" charset="-122"/>
              </a:rPr>
              <a:t>哪个套餐比较好？</a:t>
            </a:r>
            <a:endParaRPr lang="zh-CN" altLang="en-US" dirty="0">
              <a:ea typeface="宋体" panose="02010600030101010101" pitchFamily="2" charset="-122"/>
            </a:endParaRPr>
          </a:p>
        </p:txBody>
      </p:sp>
      <p:sp>
        <p:nvSpPr>
          <p:cNvPr id="50179" name="内容占位符 2"/>
          <p:cNvSpPr>
            <a:spLocks noGrp="1"/>
          </p:cNvSpPr>
          <p:nvPr>
            <p:ph idx="1"/>
          </p:nvPr>
        </p:nvSpPr>
        <p:spPr>
          <a:xfrm>
            <a:off x="278130" y="1025525"/>
            <a:ext cx="4953000" cy="5422900"/>
          </a:xfrm>
        </p:spPr>
        <p:txBody>
          <a:bodyPr vert="horz" wrap="square" lIns="91440" tIns="45720" rIns="91440" bIns="45720" anchor="t"/>
          <a:lstStyle/>
          <a:p>
            <a:r>
              <a:rPr lang="zh-CN" altLang="en-US" sz="2400" dirty="0">
                <a:solidFill>
                  <a:schemeClr val="tx2"/>
                </a:solidFill>
                <a:latin typeface="+mn-lt"/>
                <a:ea typeface="宋体" panose="02010600030101010101" pitchFamily="2" charset="-122"/>
                <a:cs typeface="+mn-cs"/>
              </a:rPr>
              <a:t>目前某同学用的是</a:t>
            </a:r>
            <a:r>
              <a:rPr lang="zh-CN" altLang="en-US" sz="2400" dirty="0">
                <a:solidFill>
                  <a:srgbClr val="CC0000"/>
                </a:solidFill>
                <a:latin typeface="+mn-lt"/>
                <a:ea typeface="宋体" panose="02010600030101010101" pitchFamily="2" charset="-122"/>
                <a:cs typeface="+mn-cs"/>
              </a:rPr>
              <a:t>10元月</a:t>
            </a:r>
            <a:r>
              <a:rPr lang="zh-CN" altLang="en-US" sz="2400" dirty="0">
                <a:solidFill>
                  <a:schemeClr val="tx2"/>
                </a:solidFill>
                <a:latin typeface="+mn-lt"/>
                <a:ea typeface="宋体" panose="02010600030101010101" pitchFamily="2" charset="-122"/>
                <a:cs typeface="+mn-cs"/>
              </a:rPr>
              <a:t>租电话卡套餐内容:500M省内流量，300M本地流量，100条短信息，通话:短途0.15一分钟，长途:0.2一分钟，省内接听免费。</a:t>
            </a:r>
            <a:endParaRPr lang="zh-CN" altLang="en-US" sz="2400" dirty="0">
              <a:solidFill>
                <a:schemeClr val="tx2"/>
              </a:solidFill>
              <a:latin typeface="+mn-lt"/>
              <a:ea typeface="宋体" panose="02010600030101010101" pitchFamily="2" charset="-122"/>
              <a:cs typeface="+mn-cs"/>
            </a:endParaRPr>
          </a:p>
          <a:p>
            <a:endParaRPr lang="zh-CN" altLang="en-US" sz="2400" dirty="0">
              <a:solidFill>
                <a:schemeClr val="tx2"/>
              </a:solidFill>
              <a:latin typeface="+mn-lt"/>
              <a:ea typeface="宋体" panose="02010600030101010101" pitchFamily="2" charset="-122"/>
              <a:cs typeface="+mn-cs"/>
            </a:endParaRPr>
          </a:p>
          <a:p>
            <a:r>
              <a:rPr lang="zh-CN" altLang="en-US" sz="2400" dirty="0">
                <a:solidFill>
                  <a:schemeClr val="tx2"/>
                </a:solidFill>
                <a:latin typeface="+mn-lt"/>
                <a:ea typeface="宋体" panose="02010600030101010101" pitchFamily="2" charset="-122"/>
                <a:cs typeface="+mn-cs"/>
              </a:rPr>
              <a:t>另一个套餐:</a:t>
            </a:r>
            <a:r>
              <a:rPr lang="zh-CN" altLang="en-US" sz="2400" dirty="0">
                <a:solidFill>
                  <a:srgbClr val="CC0000"/>
                </a:solidFill>
                <a:latin typeface="+mn-lt"/>
                <a:ea typeface="宋体" panose="02010600030101010101" pitchFamily="2" charset="-122"/>
                <a:cs typeface="+mn-cs"/>
              </a:rPr>
              <a:t>36元月租</a:t>
            </a:r>
            <a:r>
              <a:rPr lang="zh-CN" altLang="en-US" sz="2400" dirty="0">
                <a:solidFill>
                  <a:schemeClr val="tx2"/>
                </a:solidFill>
                <a:latin typeface="+mn-lt"/>
                <a:ea typeface="宋体" panose="02010600030101010101" pitchFamily="2" charset="-122"/>
                <a:cs typeface="+mn-cs"/>
              </a:rPr>
              <a:t>，100分钟通话，2G国内流量，超出2G流量，自动扣10元获得1G流量，当月有效，实体店使用支付工具支付可最高获得20M流量，通话:超出100分钟，拨打全国电话0.1一分钟，全国接听免费。</a:t>
            </a:r>
            <a:endParaRPr lang="zh-CN" altLang="en-US" sz="2400" dirty="0">
              <a:solidFill>
                <a:schemeClr val="tx2"/>
              </a:solidFill>
              <a:latin typeface="+mn-lt"/>
              <a:ea typeface="宋体" panose="02010600030101010101" pitchFamily="2" charset="-122"/>
              <a:cs typeface="+mn-cs"/>
            </a:endParaRPr>
          </a:p>
          <a:p>
            <a:endParaRPr lang="zh-CN" altLang="en-US" sz="2400" dirty="0">
              <a:latin typeface="+mn-lt"/>
              <a:ea typeface="宋体" panose="02010600030101010101" pitchFamily="2" charset="-122"/>
              <a:cs typeface="+mn-cs"/>
            </a:endParaRPr>
          </a:p>
        </p:txBody>
      </p:sp>
      <p:pic>
        <p:nvPicPr>
          <p:cNvPr id="49158" name="Picture 9"/>
          <p:cNvPicPr>
            <a:picLocks noChangeAspect="1"/>
          </p:cNvPicPr>
          <p:nvPr/>
        </p:nvPicPr>
        <p:blipFill>
          <a:blip r:embed="rId1"/>
          <a:stretch>
            <a:fillRect/>
          </a:stretch>
        </p:blipFill>
        <p:spPr>
          <a:xfrm>
            <a:off x="6109970" y="45085"/>
            <a:ext cx="2834640" cy="3759835"/>
          </a:xfrm>
          <a:prstGeom prst="rect">
            <a:avLst/>
          </a:prstGeom>
          <a:noFill/>
          <a:ln w="9525">
            <a:noFill/>
          </a:ln>
        </p:spPr>
      </p:pic>
      <p:sp>
        <p:nvSpPr>
          <p:cNvPr id="3" name="文本框 2"/>
          <p:cNvSpPr txBox="1"/>
          <p:nvPr/>
        </p:nvSpPr>
        <p:spPr>
          <a:xfrm>
            <a:off x="5329555" y="4069715"/>
            <a:ext cx="3615055" cy="2276475"/>
          </a:xfrm>
          <a:prstGeom prst="rect">
            <a:avLst/>
          </a:prstGeom>
          <a:noFill/>
        </p:spPr>
        <p:txBody>
          <a:bodyPr wrap="square" rtlCol="0" anchor="t">
            <a:spAutoFit/>
          </a:bodyPr>
          <a:lstStyle/>
          <a:p>
            <a:pPr marL="342900" indent="-342900" algn="l">
              <a:spcBef>
                <a:spcPct val="20000"/>
              </a:spcBef>
            </a:pPr>
            <a:r>
              <a:rPr lang="zh-CN" altLang="en-US" sz="2800" dirty="0">
                <a:solidFill>
                  <a:srgbClr val="005EA4"/>
                </a:solidFill>
                <a:latin typeface="+mn-lt"/>
                <a:ea typeface="宋体" panose="02010600030101010101" pitchFamily="2" charset="-122"/>
                <a:sym typeface="+mn-ea"/>
              </a:rPr>
              <a:t>哪个套装比较好？</a:t>
            </a:r>
            <a:r>
              <a:rPr lang="zh-CN" altLang="en-US" dirty="0">
                <a:solidFill>
                  <a:srgbClr val="005EA4"/>
                </a:solidFill>
                <a:latin typeface="+mn-lt"/>
                <a:ea typeface="宋体" panose="02010600030101010101" pitchFamily="2" charset="-122"/>
                <a:sym typeface="+mn-ea"/>
              </a:rPr>
              <a:t> </a:t>
            </a:r>
            <a:endParaRPr lang="zh-CN" altLang="en-US" dirty="0">
              <a:latin typeface="+mn-lt"/>
              <a:ea typeface="宋体" panose="02010600030101010101" pitchFamily="2" charset="-122"/>
              <a:cs typeface="+mn-cs"/>
            </a:endParaRPr>
          </a:p>
          <a:p>
            <a:pPr marL="342900" indent="-342900" algn="l">
              <a:spcBef>
                <a:spcPct val="20000"/>
              </a:spcBef>
              <a:buFont typeface="Arial" panose="020B0604020202020204" pitchFamily="34" charset="0"/>
              <a:buChar char="•"/>
            </a:pPr>
            <a:r>
              <a:rPr lang="zh-CN" altLang="en-US" sz="2000" dirty="0">
                <a:solidFill>
                  <a:srgbClr val="005EA4"/>
                </a:solidFill>
                <a:latin typeface="+mn-lt"/>
                <a:ea typeface="宋体" panose="02010600030101010101" pitchFamily="2" charset="-122"/>
                <a:sym typeface="+mn-ea"/>
              </a:rPr>
              <a:t>如果一直在本地不出差，可以选择第一个套餐，流量不够可以加钱再开</a:t>
            </a:r>
            <a:endParaRPr lang="zh-CN" altLang="en-US" sz="2000" dirty="0">
              <a:latin typeface="+mn-lt"/>
              <a:ea typeface="宋体" panose="02010600030101010101" pitchFamily="2" charset="-122"/>
              <a:cs typeface="+mn-cs"/>
            </a:endParaRPr>
          </a:p>
          <a:p>
            <a:pPr marL="342900" indent="-342900" algn="l">
              <a:spcBef>
                <a:spcPct val="20000"/>
              </a:spcBef>
              <a:buFont typeface="Arial" panose="020B0604020202020204" pitchFamily="34" charset="0"/>
              <a:buChar char="•"/>
            </a:pPr>
            <a:r>
              <a:rPr lang="zh-CN" altLang="en-US" sz="2000" dirty="0">
                <a:solidFill>
                  <a:srgbClr val="005EA4"/>
                </a:solidFill>
                <a:latin typeface="+mn-lt"/>
                <a:ea typeface="宋体" panose="02010600030101010101" pitchFamily="2" charset="-122"/>
                <a:sym typeface="+mn-ea"/>
              </a:rPr>
              <a:t>如果你打电话多，经常漫游，选择第二个套餐</a:t>
            </a:r>
            <a:endParaRPr lang="zh-CN" altLang="en-US" sz="2000"/>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a:xfrm>
            <a:off x="1304925" y="101600"/>
            <a:ext cx="7839075" cy="860425"/>
          </a:xfrm>
        </p:spPr>
        <p:txBody>
          <a:bodyPr vert="horz" wrap="square" lIns="91440" tIns="45720" rIns="91440" bIns="45720" anchor="t"/>
          <a:lstStyle/>
          <a:p>
            <a:pPr eaLnBrk="1" hangingPunct="1"/>
            <a:r>
              <a:rPr lang="zh-CN" altLang="en-US" dirty="0">
                <a:ea typeface="宋体" panose="02010600030101010101" pitchFamily="2" charset="-122"/>
              </a:rPr>
              <a:t>人们如何做决策</a:t>
            </a:r>
            <a:r>
              <a:rPr lang="en-US" altLang="zh-CN" dirty="0">
                <a:ea typeface="宋体" panose="02010600030101010101" pitchFamily="2" charset="-122"/>
              </a:rPr>
              <a:t>, #4</a:t>
            </a:r>
            <a:endParaRPr lang="en-US" altLang="zh-CN" dirty="0">
              <a:ea typeface="宋体" panose="02010600030101010101" pitchFamily="2" charset="-122"/>
            </a:endParaRPr>
          </a:p>
        </p:txBody>
      </p:sp>
      <p:sp>
        <p:nvSpPr>
          <p:cNvPr id="51203" name="Content Placeholder 2"/>
          <p:cNvSpPr>
            <a:spLocks noGrp="1"/>
          </p:cNvSpPr>
          <p:nvPr>
            <p:ph idx="1"/>
          </p:nvPr>
        </p:nvSpPr>
        <p:spPr/>
        <p:txBody>
          <a:bodyPr vert="horz" wrap="square" lIns="91440" tIns="45720" rIns="91440" bIns="45720" anchor="t"/>
          <a:lstStyle/>
          <a:p>
            <a:pPr eaLnBrk="1" hangingPunct="1">
              <a:buNone/>
            </a:pPr>
            <a:r>
              <a:rPr lang="zh-CN" altLang="en-US" dirty="0">
                <a:solidFill>
                  <a:srgbClr val="CC0000"/>
                </a:solidFill>
                <a:latin typeface="+mn-lt"/>
                <a:ea typeface="宋体" panose="02010600030101010101" pitchFamily="2" charset="-122"/>
                <a:cs typeface="+mn-cs"/>
              </a:rPr>
              <a:t>人们会对激励做出反应</a:t>
            </a:r>
            <a:endParaRPr lang="en-US" altLang="zh-CN" dirty="0">
              <a:solidFill>
                <a:srgbClr val="CC0000"/>
              </a:solidFill>
              <a:latin typeface="+mn-lt"/>
              <a:ea typeface="宋体" panose="02010600030101010101" pitchFamily="2" charset="-122"/>
              <a:cs typeface="+mn-cs"/>
            </a:endParaRPr>
          </a:p>
          <a:p>
            <a:pPr eaLnBrk="1" hangingPunct="1"/>
            <a:r>
              <a:rPr lang="zh-CN" altLang="en-US" dirty="0">
                <a:solidFill>
                  <a:srgbClr val="CC0000"/>
                </a:solidFill>
                <a:ea typeface="宋体" panose="02010600030101010101" pitchFamily="2" charset="-122"/>
                <a:sym typeface="+mn-ea"/>
              </a:rPr>
              <a:t>激励（</a:t>
            </a:r>
            <a:r>
              <a:rPr lang="en-US" altLang="zh-CN" dirty="0">
                <a:ea typeface="宋体" panose="02010600030101010101" pitchFamily="2" charset="-122"/>
                <a:sym typeface="+mn-ea"/>
              </a:rPr>
              <a:t>Incentive</a:t>
            </a:r>
            <a:r>
              <a:rPr lang="zh-CN" altLang="en-US" dirty="0">
                <a:ea typeface="宋体" panose="02010600030101010101" pitchFamily="2" charset="-122"/>
                <a:sym typeface="+mn-ea"/>
              </a:rPr>
              <a:t>）：引起一个人做出某种行动的某种东西</a:t>
            </a:r>
            <a:endParaRPr lang="zh-CN" altLang="en-US" dirty="0">
              <a:ea typeface="宋体" panose="02010600030101010101" pitchFamily="2" charset="-122"/>
              <a:sym typeface="+mn-ea"/>
            </a:endParaRPr>
          </a:p>
          <a:p>
            <a:pPr eaLnBrk="1" hangingPunct="1"/>
            <a:r>
              <a:rPr lang="zh-CN" altLang="en-US" sz="2400" dirty="0">
                <a:ea typeface="宋体" panose="02010600030101010101" pitchFamily="2" charset="-122"/>
                <a:sym typeface="+mn-ea"/>
              </a:rPr>
              <a:t>在市场运行中，</a:t>
            </a:r>
            <a:r>
              <a:rPr lang="zh-CN" altLang="en-US" sz="2400" dirty="0">
                <a:latin typeface="+mn-lt"/>
                <a:ea typeface="宋体" panose="02010600030101010101" pitchFamily="2" charset="-122"/>
                <a:cs typeface="+mn-cs"/>
              </a:rPr>
              <a:t>价格具有很强</a:t>
            </a:r>
            <a:r>
              <a:rPr lang="zh-CN" altLang="en-US" sz="2400" dirty="0">
                <a:ea typeface="宋体" panose="02010600030101010101" pitchFamily="2" charset="-122"/>
                <a:sym typeface="+mn-ea"/>
              </a:rPr>
              <a:t>激励</a:t>
            </a:r>
            <a:r>
              <a:rPr lang="zh-CN" altLang="en-US" sz="2400" dirty="0">
                <a:latin typeface="+mn-lt"/>
                <a:ea typeface="宋体" panose="02010600030101010101" pitchFamily="2" charset="-122"/>
                <a:cs typeface="+mn-cs"/>
              </a:rPr>
              <a:t>的作用</a:t>
            </a:r>
            <a:endParaRPr lang="zh-CN" altLang="en-US" sz="2400" dirty="0">
              <a:latin typeface="+mn-lt"/>
              <a:ea typeface="宋体" panose="02010600030101010101" pitchFamily="2" charset="-122"/>
              <a:cs typeface="+mn-cs"/>
            </a:endParaRPr>
          </a:p>
          <a:p>
            <a:pPr eaLnBrk="1" hangingPunct="1"/>
            <a:r>
              <a:rPr lang="zh-CN" altLang="en-US" sz="2400" dirty="0">
                <a:latin typeface="+mn-lt"/>
                <a:ea typeface="宋体" panose="02010600030101010101" pitchFamily="2" charset="-122"/>
                <a:cs typeface="+mn-cs"/>
              </a:rPr>
              <a:t>公共政策的作用</a:t>
            </a:r>
            <a:endParaRPr lang="zh-CN" altLang="en-US" sz="2400" dirty="0">
              <a:latin typeface="+mn-lt"/>
              <a:ea typeface="宋体" panose="02010600030101010101" pitchFamily="2" charset="-122"/>
              <a:cs typeface="+mn-cs"/>
            </a:endParaRPr>
          </a:p>
          <a:p>
            <a:pPr eaLnBrk="1" hangingPunct="1"/>
            <a:r>
              <a:rPr lang="zh-CN" altLang="en-US" dirty="0">
                <a:solidFill>
                  <a:srgbClr val="FF0000"/>
                </a:solidFill>
                <a:ea typeface="宋体" panose="02010600030101010101" pitchFamily="2" charset="-122"/>
                <a:sym typeface="+mn-ea"/>
              </a:rPr>
              <a:t>安全带法律</a:t>
            </a:r>
            <a:r>
              <a:rPr lang="zh-CN" altLang="en-US" dirty="0">
                <a:solidFill>
                  <a:srgbClr val="5D2884"/>
                </a:solidFill>
                <a:ea typeface="宋体" panose="02010600030101010101" pitchFamily="2" charset="-122"/>
                <a:sym typeface="+mn-ea"/>
              </a:rPr>
              <a:t>如何影响汽车安全</a:t>
            </a:r>
            <a:endParaRPr lang="zh-CN" altLang="en-US" dirty="0">
              <a:solidFill>
                <a:srgbClr val="5D2884"/>
              </a:solidFill>
              <a:latin typeface="+mn-lt"/>
              <a:ea typeface="宋体" panose="02010600030101010101" pitchFamily="2" charset="-122"/>
              <a:cs typeface="+mn-cs"/>
            </a:endParaRPr>
          </a:p>
          <a:p>
            <a:r>
              <a:rPr lang="zh-CN" altLang="en-US" sz="2000" dirty="0">
                <a:solidFill>
                  <a:srgbClr val="5D2884"/>
                </a:solidFill>
                <a:ea typeface="宋体" panose="02010600030101010101" pitchFamily="2" charset="-122"/>
                <a:sym typeface="+mn-ea"/>
              </a:rPr>
              <a:t>安全带</a:t>
            </a:r>
            <a:r>
              <a:rPr lang="en-US" altLang="zh-CN" sz="2000" dirty="0">
                <a:solidFill>
                  <a:srgbClr val="5D2884"/>
                </a:solidFill>
                <a:ea typeface="宋体" panose="02010600030101010101" pitchFamily="2" charset="-122"/>
                <a:sym typeface="+mn-ea"/>
              </a:rPr>
              <a:t>==</a:t>
            </a:r>
            <a:r>
              <a:rPr lang="zh-CN" altLang="en-US" sz="2000" dirty="0">
                <a:solidFill>
                  <a:srgbClr val="5D2884"/>
                </a:solidFill>
                <a:ea typeface="宋体" panose="02010600030101010101" pitchFamily="2" charset="-122"/>
                <a:sym typeface="+mn-ea"/>
              </a:rPr>
              <a:t>》死亡人数</a:t>
            </a:r>
            <a:r>
              <a:rPr lang="en-US" altLang="zh-CN" sz="2000" dirty="0">
                <a:solidFill>
                  <a:srgbClr val="5D2884"/>
                </a:solidFill>
                <a:ea typeface="宋体" panose="02010600030101010101" pitchFamily="2" charset="-122"/>
                <a:sym typeface="+mn-ea"/>
              </a:rPr>
              <a:t>【</a:t>
            </a:r>
            <a:r>
              <a:rPr lang="zh-CN" altLang="en-US" sz="2000" dirty="0">
                <a:solidFill>
                  <a:srgbClr val="5D2884"/>
                </a:solidFill>
                <a:ea typeface="宋体" panose="02010600030101010101" pitchFamily="2" charset="-122"/>
                <a:sym typeface="+mn-ea"/>
              </a:rPr>
              <a:t>减少？</a:t>
            </a:r>
            <a:r>
              <a:rPr lang="en-US" altLang="zh-CN" sz="2000" dirty="0">
                <a:solidFill>
                  <a:srgbClr val="5D2884"/>
                </a:solidFill>
                <a:ea typeface="宋体" panose="02010600030101010101" pitchFamily="2" charset="-122"/>
                <a:sym typeface="+mn-ea"/>
              </a:rPr>
              <a:t>Or</a:t>
            </a:r>
            <a:r>
              <a:rPr lang="zh-CN" altLang="en-US" sz="2000" dirty="0">
                <a:solidFill>
                  <a:srgbClr val="5D2884"/>
                </a:solidFill>
                <a:ea typeface="宋体" panose="02010600030101010101" pitchFamily="2" charset="-122"/>
                <a:sym typeface="+mn-ea"/>
              </a:rPr>
              <a:t>增加？</a:t>
            </a:r>
            <a:r>
              <a:rPr lang="en-US" altLang="zh-CN" sz="2000" dirty="0">
                <a:solidFill>
                  <a:srgbClr val="5D2884"/>
                </a:solidFill>
                <a:ea typeface="宋体" panose="02010600030101010101" pitchFamily="2" charset="-122"/>
                <a:sym typeface="+mn-ea"/>
              </a:rPr>
              <a:t>】</a:t>
            </a:r>
            <a:endParaRPr lang="zh-CN" altLang="en-US" dirty="0">
              <a:solidFill>
                <a:srgbClr val="5D2884"/>
              </a:solidFill>
              <a:latin typeface="+mn-lt"/>
              <a:ea typeface="宋体" panose="02010600030101010101" pitchFamily="2" charset="-122"/>
              <a:cs typeface="+mn-cs"/>
            </a:endParaRPr>
          </a:p>
          <a:p>
            <a:r>
              <a:rPr lang="zh-CN" altLang="en-US" sz="2400" dirty="0">
                <a:solidFill>
                  <a:srgbClr val="5D2884"/>
                </a:solidFill>
                <a:ea typeface="宋体" panose="02010600030101010101" pitchFamily="2" charset="-122"/>
                <a:sym typeface="+mn-ea"/>
              </a:rPr>
              <a:t>对于司机？乘车人？   </a:t>
            </a:r>
            <a:r>
              <a:rPr lang="en-US" altLang="zh-CN" sz="2400" dirty="0">
                <a:solidFill>
                  <a:srgbClr val="5D2884"/>
                </a:solidFill>
                <a:ea typeface="宋体" panose="02010600030101010101" pitchFamily="2" charset="-122"/>
                <a:sym typeface="+mn-ea"/>
              </a:rPr>
              <a:t>+</a:t>
            </a:r>
            <a:r>
              <a:rPr lang="zh-CN" altLang="en-US" sz="2400" dirty="0">
                <a:solidFill>
                  <a:srgbClr val="5D2884"/>
                </a:solidFill>
                <a:ea typeface="宋体" panose="02010600030101010101" pitchFamily="2" charset="-122"/>
                <a:sym typeface="+mn-ea"/>
              </a:rPr>
              <a:t>行人？</a:t>
            </a:r>
            <a:endParaRPr lang="zh-CN" altLang="en-US" dirty="0">
              <a:solidFill>
                <a:srgbClr val="5D2884"/>
              </a:solidFill>
              <a:latin typeface="+mn-lt"/>
              <a:ea typeface="宋体" panose="02010600030101010101" pitchFamily="2" charset="-122"/>
              <a:cs typeface="+mn-cs"/>
            </a:endParaRPr>
          </a:p>
          <a:p>
            <a:r>
              <a:rPr lang="zh-CN" altLang="en-US" sz="2800" dirty="0">
                <a:solidFill>
                  <a:srgbClr val="5D2884"/>
                </a:solidFill>
                <a:ea typeface="宋体" panose="02010600030101010101" pitchFamily="2" charset="-122"/>
                <a:sym typeface="+mn-ea"/>
              </a:rPr>
              <a:t>奖学金</a:t>
            </a:r>
            <a:endParaRPr lang="zh-CN" altLang="en-US" sz="2800" dirty="0">
              <a:solidFill>
                <a:srgbClr val="5D2884"/>
              </a:solidFill>
              <a:latin typeface="+mn-lt"/>
              <a:ea typeface="宋体" panose="02010600030101010101" pitchFamily="2" charset="-122"/>
              <a:cs typeface="+mn-cs"/>
            </a:endParaRPr>
          </a:p>
          <a:p>
            <a:r>
              <a:rPr lang="zh-CN" altLang="en-US" sz="2800" dirty="0">
                <a:solidFill>
                  <a:srgbClr val="5D2884"/>
                </a:solidFill>
                <a:ea typeface="宋体" panose="02010600030101010101" pitchFamily="2" charset="-122"/>
                <a:sym typeface="+mn-ea"/>
              </a:rPr>
              <a:t>评先进</a:t>
            </a:r>
            <a:endParaRPr lang="zh-CN" altLang="en-US" dirty="0">
              <a:solidFill>
                <a:srgbClr val="5D2884"/>
              </a:solidFill>
              <a:latin typeface="+mn-lt"/>
              <a:ea typeface="宋体" panose="02010600030101010101" pitchFamily="2" charset="-122"/>
              <a:cs typeface="+mn-cs"/>
            </a:endParaRPr>
          </a:p>
          <a:p>
            <a:pPr eaLnBrk="1" hangingPunct="1"/>
            <a:endParaRPr lang="en-US" altLang="zh-CN" dirty="0">
              <a:ea typeface="宋体" panose="02010600030101010101" pitchFamily="2" charset="-122"/>
            </a:endParaRPr>
          </a:p>
        </p:txBody>
      </p:sp>
      <p:sp>
        <p:nvSpPr>
          <p:cNvPr id="51205"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a:xfrm>
            <a:off x="436563" y="160338"/>
            <a:ext cx="8448675" cy="587375"/>
          </a:xfrm>
        </p:spPr>
        <p:txBody>
          <a:bodyPr vert="horz" wrap="square" lIns="91440" tIns="45720" rIns="91440" bIns="45720" anchor="ctr"/>
          <a:lstStyle/>
          <a:p>
            <a:pPr algn="ctr"/>
            <a:r>
              <a:rPr lang="zh-CN" altLang="en-US" b="1" dirty="0">
                <a:latin typeface="宋体" panose="02010600030101010101" pitchFamily="2" charset="-122"/>
                <a:ea typeface="宋体" panose="02010600030101010101" pitchFamily="2" charset="-122"/>
                <a:cs typeface="+mj-cs"/>
              </a:rPr>
              <a:t> </a:t>
            </a:r>
            <a:r>
              <a:rPr lang="zh-CN" altLang="en-US" b="1" dirty="0">
                <a:solidFill>
                  <a:schemeClr val="tx1"/>
                </a:solidFill>
                <a:latin typeface="宋体" panose="02010600030101010101" pitchFamily="2" charset="-122"/>
                <a:ea typeface="宋体" panose="02010600030101010101" pitchFamily="2" charset="-122"/>
                <a:cs typeface="+mn-cs"/>
                <a:sym typeface="+mn-ea"/>
              </a:rPr>
              <a:t>绩效与激励：拉面馆老板的烦恼</a:t>
            </a:r>
            <a:endParaRPr lang="zh-CN" altLang="en-US" b="1" dirty="0">
              <a:solidFill>
                <a:schemeClr val="tx1"/>
              </a:solidFill>
              <a:latin typeface="宋体" panose="02010600030101010101" pitchFamily="2" charset="-122"/>
              <a:ea typeface="宋体" panose="02010600030101010101" pitchFamily="2" charset="-122"/>
              <a:cs typeface="+mn-cs"/>
              <a:sym typeface="+mn-ea"/>
            </a:endParaRPr>
          </a:p>
        </p:txBody>
      </p:sp>
      <p:sp>
        <p:nvSpPr>
          <p:cNvPr id="53251" name="内容占位符 2"/>
          <p:cNvSpPr>
            <a:spLocks noGrp="1"/>
          </p:cNvSpPr>
          <p:nvPr>
            <p:ph idx="1"/>
          </p:nvPr>
        </p:nvSpPr>
        <p:spPr>
          <a:xfrm>
            <a:off x="457200" y="688975"/>
            <a:ext cx="8458200" cy="5788025"/>
          </a:xfrm>
        </p:spPr>
        <p:txBody>
          <a:bodyPr vert="horz" wrap="square" lIns="91440" tIns="45720" rIns="91440" bIns="45720" anchor="t"/>
          <a:lstStyle/>
          <a:p>
            <a:pPr marL="0" indent="0" algn="ctr">
              <a:buNone/>
            </a:pPr>
            <a:r>
              <a:rPr lang="zh-CN" altLang="en-US" sz="2400" b="1" dirty="0">
                <a:solidFill>
                  <a:schemeClr val="tx1"/>
                </a:solidFill>
                <a:latin typeface="宋体" panose="02010600030101010101" pitchFamily="2" charset="-122"/>
                <a:ea typeface="宋体" panose="02010600030101010101" pitchFamily="2" charset="-122"/>
                <a:cs typeface="+mn-cs"/>
              </a:rPr>
              <a:t> </a:t>
            </a:r>
            <a:endParaRPr lang="en-US" altLang="zh-CN" sz="2400" b="1" dirty="0">
              <a:solidFill>
                <a:schemeClr val="tx1"/>
              </a:solidFill>
              <a:latin typeface="宋体" panose="02010600030101010101" pitchFamily="2" charset="-122"/>
              <a:ea typeface="宋体" panose="02010600030101010101" pitchFamily="2" charset="-122"/>
              <a:cs typeface="+mn-cs"/>
            </a:endParaRPr>
          </a:p>
          <a:p>
            <a:pPr algn="l"/>
            <a:r>
              <a:rPr lang="en-US" altLang="zh-CN" sz="1800" dirty="0">
                <a:solidFill>
                  <a:schemeClr val="tx1"/>
                </a:solidFill>
                <a:latin typeface="+mn-lt"/>
                <a:ea typeface="宋体" panose="02010600030101010101" pitchFamily="2" charset="-122"/>
                <a:cs typeface="+mn-cs"/>
              </a:rPr>
              <a:t> </a:t>
            </a:r>
            <a:r>
              <a:rPr lang="zh-CN" altLang="zh-CN" sz="1800" dirty="0">
                <a:solidFill>
                  <a:schemeClr val="tx1"/>
                </a:solidFill>
                <a:latin typeface="宋体" panose="02010600030101010101" pitchFamily="2" charset="-122"/>
                <a:ea typeface="宋体" panose="02010600030101010101" pitchFamily="2" charset="-122"/>
                <a:cs typeface="+mn-cs"/>
              </a:rPr>
              <a:t>南京珠江路上的</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老兰州牛肉面馆</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改成了</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山西刀削面</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，招牌换了但老板没变。经常来这里吃早餐的陈总有点奇怪，问老板</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为什么日进斗金的牛肉面生意不做，反而更换了门庭做起了利润并不丰厚的削面生意？</a:t>
            </a:r>
            <a:r>
              <a:rPr lang="en-US" altLang="zh-CN" sz="1800" dirty="0">
                <a:solidFill>
                  <a:schemeClr val="tx1"/>
                </a:solidFill>
                <a:latin typeface="宋体" panose="02010600030101010101" pitchFamily="2" charset="-122"/>
                <a:ea typeface="宋体" panose="02010600030101010101" pitchFamily="2" charset="-122"/>
                <a:cs typeface="+mn-cs"/>
              </a:rPr>
              <a:t>”</a:t>
            </a:r>
            <a:endParaRPr lang="en-US" altLang="zh-CN" sz="1800" dirty="0">
              <a:solidFill>
                <a:schemeClr val="tx1"/>
              </a:solidFill>
              <a:latin typeface="宋体" panose="02010600030101010101" pitchFamily="2" charset="-122"/>
              <a:ea typeface="宋体" panose="02010600030101010101" pitchFamily="2" charset="-122"/>
              <a:cs typeface="+mn-cs"/>
            </a:endParaRPr>
          </a:p>
          <a:p>
            <a:r>
              <a:rPr lang="zh-CN" altLang="zh-CN" sz="1800" dirty="0">
                <a:solidFill>
                  <a:schemeClr val="tx1"/>
                </a:solidFill>
                <a:latin typeface="宋体" panose="02010600030101010101" pitchFamily="2" charset="-122"/>
                <a:ea typeface="宋体" panose="02010600030101010101" pitchFamily="2" charset="-122"/>
                <a:cs typeface="+mn-cs"/>
              </a:rPr>
              <a:t>老板感慨颇多。</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我当时雇了个会做拉面的师傅，但在工资上总也谈不拢</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开始的时候想，为了调动师傅的积极性按销售量提成，一碗面师傅提</a:t>
            </a:r>
            <a:r>
              <a:rPr lang="en-US" altLang="zh-CN" sz="1800" dirty="0">
                <a:solidFill>
                  <a:schemeClr val="tx1"/>
                </a:solidFill>
                <a:latin typeface="宋体" panose="02010600030101010101" pitchFamily="2" charset="-122"/>
                <a:ea typeface="宋体" panose="02010600030101010101" pitchFamily="2" charset="-122"/>
                <a:cs typeface="+mn-cs"/>
              </a:rPr>
              <a:t>5</a:t>
            </a:r>
            <a:r>
              <a:rPr lang="zh-CN" altLang="zh-CN" sz="1800" dirty="0">
                <a:solidFill>
                  <a:schemeClr val="tx1"/>
                </a:solidFill>
                <a:latin typeface="宋体" panose="02010600030101010101" pitchFamily="2" charset="-122"/>
                <a:ea typeface="宋体" panose="02010600030101010101" pitchFamily="2" charset="-122"/>
                <a:cs typeface="+mn-cs"/>
              </a:rPr>
              <a:t>毛。但是</a:t>
            </a:r>
            <a:r>
              <a:rPr lang="zh-CN" altLang="en-US" sz="1800" dirty="0">
                <a:solidFill>
                  <a:schemeClr val="tx1"/>
                </a:solidFill>
                <a:latin typeface="宋体" panose="02010600030101010101" pitchFamily="2" charset="-122"/>
                <a:ea typeface="宋体" panose="02010600030101010101" pitchFamily="2" charset="-122"/>
                <a:cs typeface="+mn-cs"/>
              </a:rPr>
              <a:t>拉面师傅</a:t>
            </a:r>
            <a:r>
              <a:rPr lang="zh-CN" altLang="zh-CN" sz="1800" dirty="0">
                <a:solidFill>
                  <a:schemeClr val="tx1"/>
                </a:solidFill>
                <a:latin typeface="宋体" panose="02010600030101010101" pitchFamily="2" charset="-122"/>
                <a:ea typeface="宋体" panose="02010600030101010101" pitchFamily="2" charset="-122"/>
                <a:cs typeface="+mn-cs"/>
              </a:rPr>
              <a:t>发现自己的收入与销售数量直接相关，于是师傅就在每碗里多放牛肉来吸引客人</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en-US" sz="1800" dirty="0">
                <a:solidFill>
                  <a:schemeClr val="tx1"/>
                </a:solidFill>
                <a:latin typeface="宋体" panose="02010600030101010101" pitchFamily="2" charset="-122"/>
                <a:ea typeface="宋体" panose="02010600030101010101" pitchFamily="2" charset="-122"/>
                <a:cs typeface="+mn-cs"/>
              </a:rPr>
              <a:t>。</a:t>
            </a:r>
            <a:endParaRPr lang="zh-CN" altLang="en-US" sz="1800" dirty="0">
              <a:solidFill>
                <a:schemeClr val="tx1"/>
              </a:solidFill>
              <a:latin typeface="宋体" panose="02010600030101010101" pitchFamily="2" charset="-122"/>
              <a:ea typeface="宋体" panose="02010600030101010101" pitchFamily="2" charset="-122"/>
              <a:cs typeface="+mn-cs"/>
            </a:endParaRPr>
          </a:p>
          <a:p>
            <a:r>
              <a:rPr lang="zh-CN" altLang="zh-CN" sz="1800" dirty="0">
                <a:solidFill>
                  <a:schemeClr val="tx1"/>
                </a:solidFill>
                <a:latin typeface="宋体" panose="02010600030101010101" pitchFamily="2" charset="-122"/>
                <a:ea typeface="宋体" panose="02010600030101010101" pitchFamily="2" charset="-122"/>
                <a:cs typeface="+mn-cs"/>
              </a:rPr>
              <a:t>后来</a:t>
            </a:r>
            <a:r>
              <a:rPr lang="zh-CN" altLang="en-US" sz="1800" dirty="0">
                <a:solidFill>
                  <a:schemeClr val="tx1"/>
                </a:solidFill>
                <a:latin typeface="宋体" panose="02010600030101010101" pitchFamily="2" charset="-122"/>
                <a:ea typeface="宋体" panose="02010600030101010101" pitchFamily="2" charset="-122"/>
                <a:cs typeface="+mn-cs"/>
              </a:rPr>
              <a:t>老板</a:t>
            </a:r>
            <a:r>
              <a:rPr lang="zh-CN" altLang="zh-CN" sz="1800" dirty="0">
                <a:solidFill>
                  <a:schemeClr val="tx1"/>
                </a:solidFill>
                <a:latin typeface="宋体" panose="02010600030101010101" pitchFamily="2" charset="-122"/>
                <a:ea typeface="宋体" panose="02010600030101010101" pitchFamily="2" charset="-122"/>
                <a:cs typeface="+mn-cs"/>
              </a:rPr>
              <a:t>看这样实在不行，钱全被他赚去了！就换了另一种分配方式，给他每月较高的固定工资！</a:t>
            </a:r>
            <a:endParaRPr lang="zh-CN" altLang="zh-CN" sz="1800" dirty="0">
              <a:solidFill>
                <a:schemeClr val="tx1"/>
              </a:solidFill>
              <a:latin typeface="宋体" panose="02010600030101010101" pitchFamily="2" charset="-122"/>
              <a:ea typeface="宋体" panose="02010600030101010101" pitchFamily="2" charset="-122"/>
              <a:cs typeface="+mn-cs"/>
            </a:endParaRPr>
          </a:p>
          <a:p>
            <a:r>
              <a:rPr lang="zh-CN" altLang="en-US" sz="1800" dirty="0">
                <a:solidFill>
                  <a:schemeClr val="tx1"/>
                </a:solidFill>
                <a:latin typeface="宋体" panose="02010600030101010101" pitchFamily="2" charset="-122"/>
                <a:ea typeface="宋体" panose="02010600030101010101" pitchFamily="2" charset="-122"/>
                <a:cs typeface="+mn-cs"/>
              </a:rPr>
              <a:t>老板</a:t>
            </a:r>
            <a:r>
              <a:rPr lang="zh-CN" altLang="zh-CN" sz="1800" dirty="0">
                <a:solidFill>
                  <a:schemeClr val="tx1"/>
                </a:solidFill>
                <a:latin typeface="宋体" panose="02010600030101010101" pitchFamily="2" charset="-122"/>
                <a:ea typeface="宋体" panose="02010600030101010101" pitchFamily="2" charset="-122"/>
                <a:cs typeface="+mn-cs"/>
              </a:rPr>
              <a:t>猜想这样他不至于多加牛肉了吧？因为销售量与他的收入没有直接关系。</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但你猜他怎么着？</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老板有点激动了，</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zh-CN" sz="1800" dirty="0">
                <a:solidFill>
                  <a:schemeClr val="tx1"/>
                </a:solidFill>
                <a:latin typeface="宋体" panose="02010600030101010101" pitchFamily="2" charset="-122"/>
                <a:ea typeface="宋体" panose="02010600030101010101" pitchFamily="2" charset="-122"/>
                <a:cs typeface="+mn-cs"/>
              </a:rPr>
              <a:t>他在每碗里少放牛肉，慢慢把客人都赶走了！</a:t>
            </a:r>
            <a:r>
              <a:rPr lang="en-US" altLang="zh-CN" sz="1800" dirty="0">
                <a:solidFill>
                  <a:schemeClr val="tx1"/>
                </a:solidFill>
                <a:latin typeface="宋体" panose="02010600030101010101" pitchFamily="2" charset="-122"/>
                <a:ea typeface="宋体" panose="02010600030101010101" pitchFamily="2" charset="-122"/>
                <a:cs typeface="+mn-cs"/>
              </a:rPr>
              <a:t>”</a:t>
            </a:r>
            <a:r>
              <a:rPr lang="zh-CN" altLang="en-US" sz="1800" dirty="0">
                <a:solidFill>
                  <a:schemeClr val="tx1"/>
                </a:solidFill>
                <a:latin typeface="宋体" panose="02010600030101010101" pitchFamily="2" charset="-122"/>
                <a:ea typeface="宋体" panose="02010600030101010101" pitchFamily="2" charset="-122"/>
                <a:cs typeface="+mn-cs"/>
              </a:rPr>
              <a:t>因为</a:t>
            </a:r>
            <a:r>
              <a:rPr lang="zh-CN" altLang="zh-CN" sz="1800" dirty="0">
                <a:solidFill>
                  <a:schemeClr val="tx1"/>
                </a:solidFill>
                <a:latin typeface="宋体" panose="02010600030101010101" pitchFamily="2" charset="-122"/>
                <a:ea typeface="宋体" panose="02010600030101010101" pitchFamily="2" charset="-122"/>
                <a:cs typeface="+mn-cs"/>
              </a:rPr>
              <a:t>牛肉的份量少，客人就不满意，回头客就少，生意肯定就清淡。他拿固定的工钱巴不得你天天没客人才清闲，</a:t>
            </a:r>
            <a:r>
              <a:rPr lang="zh-CN" altLang="en-US" sz="1800" dirty="0">
                <a:solidFill>
                  <a:schemeClr val="tx1"/>
                </a:solidFill>
                <a:latin typeface="宋体" panose="02010600030101010101" pitchFamily="2" charset="-122"/>
                <a:ea typeface="宋体" panose="02010600030101010101" pitchFamily="2" charset="-122"/>
                <a:cs typeface="+mn-cs"/>
              </a:rPr>
              <a:t>根本不在意</a:t>
            </a:r>
            <a:r>
              <a:rPr lang="zh-CN" altLang="zh-CN" sz="1800" dirty="0">
                <a:solidFill>
                  <a:schemeClr val="tx1"/>
                </a:solidFill>
                <a:latin typeface="宋体" panose="02010600030101010101" pitchFamily="2" charset="-122"/>
                <a:ea typeface="宋体" panose="02010600030101010101" pitchFamily="2" charset="-122"/>
                <a:cs typeface="+mn-cs"/>
              </a:rPr>
              <a:t>你赚不部赚钱！</a:t>
            </a:r>
            <a:r>
              <a:rPr lang="en-US" altLang="zh-CN" sz="1800" dirty="0">
                <a:solidFill>
                  <a:schemeClr val="tx1"/>
                </a:solidFill>
                <a:latin typeface="宋体" panose="02010600030101010101" pitchFamily="2" charset="-122"/>
                <a:ea typeface="宋体" panose="02010600030101010101" pitchFamily="2" charset="-122"/>
                <a:cs typeface="+mn-cs"/>
              </a:rPr>
              <a:t>                                                                                            </a:t>
            </a:r>
            <a:endParaRPr lang="en-US" altLang="zh-CN" sz="1800" dirty="0">
              <a:solidFill>
                <a:schemeClr val="tx1"/>
              </a:solidFill>
              <a:latin typeface="宋体" panose="02010600030101010101" pitchFamily="2" charset="-122"/>
              <a:ea typeface="宋体" panose="02010600030101010101" pitchFamily="2" charset="-122"/>
              <a:cs typeface="+mn-cs"/>
            </a:endParaRPr>
          </a:p>
          <a:p>
            <a:pPr marL="0" indent="0">
              <a:buNone/>
            </a:pPr>
            <a:r>
              <a:rPr lang="en-US" altLang="zh-CN" sz="1800" dirty="0">
                <a:solidFill>
                  <a:schemeClr val="tx1"/>
                </a:solidFill>
                <a:latin typeface="宋体" panose="02010600030101010101" pitchFamily="2" charset="-122"/>
                <a:ea typeface="宋体" panose="02010600030101010101" pitchFamily="2" charset="-122"/>
                <a:cs typeface="+mn-cs"/>
              </a:rPr>
              <a:t>                                                      </a:t>
            </a:r>
            <a:r>
              <a:rPr lang="zh-CN" altLang="zh-CN" sz="1800" dirty="0">
                <a:solidFill>
                  <a:schemeClr val="tx1"/>
                </a:solidFill>
                <a:latin typeface="宋体" panose="02010600030101010101" pitchFamily="2" charset="-122"/>
                <a:ea typeface="宋体" panose="02010600030101010101" pitchFamily="2" charset="-122"/>
                <a:cs typeface="+mn-cs"/>
              </a:rPr>
              <a:t>——</a:t>
            </a:r>
            <a:endParaRPr lang="zh-CN" altLang="zh-CN" sz="1800" dirty="0">
              <a:solidFill>
                <a:schemeClr val="tx1"/>
              </a:solidFill>
              <a:latin typeface="宋体" panose="02010600030101010101" pitchFamily="2" charset="-122"/>
              <a:ea typeface="宋体" panose="02010600030101010101" pitchFamily="2" charset="-122"/>
              <a:cs typeface="+mn-cs"/>
            </a:endParaRPr>
          </a:p>
          <a:p>
            <a:pPr marL="0" indent="0">
              <a:buNone/>
            </a:pPr>
            <a:r>
              <a:rPr lang="zh-CN" altLang="zh-CN" sz="2800" dirty="0">
                <a:solidFill>
                  <a:schemeClr val="tx1"/>
                </a:solidFill>
                <a:latin typeface="宋体" panose="02010600030101010101" pitchFamily="2" charset="-122"/>
                <a:ea typeface="宋体" panose="02010600030101010101" pitchFamily="2" charset="-122"/>
                <a:sym typeface="+mn-ea"/>
              </a:rPr>
              <a:t>老板实施不同的工资策略</a:t>
            </a:r>
            <a:r>
              <a:rPr lang="en-US" altLang="zh-CN" sz="2800" dirty="0">
                <a:solidFill>
                  <a:schemeClr val="tx1"/>
                </a:solidFill>
                <a:latin typeface="宋体" panose="02010600030101010101" pitchFamily="2" charset="-122"/>
                <a:ea typeface="宋体" panose="02010600030101010101" pitchFamily="2" charset="-122"/>
                <a:sym typeface="+mn-ea"/>
              </a:rPr>
              <a:t>=</a:t>
            </a:r>
            <a:r>
              <a:rPr lang="zh-CN" altLang="en-US" sz="2800" dirty="0">
                <a:solidFill>
                  <a:schemeClr val="tx1"/>
                </a:solidFill>
                <a:latin typeface="宋体" panose="02010600030101010101" pitchFamily="2" charset="-122"/>
                <a:ea typeface="宋体" panose="02010600030101010101" pitchFamily="2" charset="-122"/>
                <a:sym typeface="+mn-ea"/>
              </a:rPr>
              <a:t>》</a:t>
            </a:r>
            <a:r>
              <a:rPr lang="zh-CN" altLang="zh-CN" sz="2800" dirty="0">
                <a:solidFill>
                  <a:schemeClr val="tx1"/>
                </a:solidFill>
                <a:latin typeface="宋体" panose="02010600030101010101" pitchFamily="2" charset="-122"/>
                <a:ea typeface="宋体" panose="02010600030101010101" pitchFamily="2" charset="-122"/>
                <a:sym typeface="+mn-ea"/>
              </a:rPr>
              <a:t>拉面师傅的行为</a:t>
            </a:r>
            <a:endParaRPr lang="zh-CN" altLang="en-US" sz="2800" dirty="0">
              <a:solidFill>
                <a:schemeClr val="tx1"/>
              </a:solidFill>
              <a:latin typeface="宋体" panose="02010600030101010101" pitchFamily="2" charset="-122"/>
              <a:ea typeface="宋体" panose="02010600030101010101" pitchFamily="2" charset="-122"/>
              <a:cs typeface="+mn-cs"/>
              <a:sym typeface="+mn-ea"/>
            </a:endParaRPr>
          </a:p>
        </p:txBody>
      </p:sp>
      <p:sp>
        <p:nvSpPr>
          <p:cNvPr id="53252" name="灯片编号占位符 3"/>
          <p:cNvSpPr txBox="1">
            <a:spLocks noGrp="1"/>
          </p:cNvSpPr>
          <p:nvPr>
            <p:ph type="sldNum" sz="quarter" idx="10"/>
          </p:nvPr>
        </p:nvSpPr>
        <p:spPr>
          <a:xfrm>
            <a:off x="8628063" y="6467475"/>
            <a:ext cx="515937" cy="390525"/>
          </a:xfrm>
        </p:spPr>
        <p:txBody>
          <a:bodyPr/>
          <a:lstStyle/>
          <a:p>
            <a:pPr marL="0" indent="0" algn="ctr" eaLnBrk="1" hangingPunct="1">
              <a:spcBef>
                <a:spcPct val="0"/>
              </a:spcBef>
              <a:buNone/>
            </a:pPr>
            <a:fld id="{9A0DB2DC-4C9A-4742-B13C-FB6460FD3503}" type="slidenum">
              <a:rPr lang="en-US" altLang="zh-CN" sz="1200" dirty="0">
                <a:solidFill>
                  <a:srgbClr val="002060"/>
                </a:solidFill>
                <a:ea typeface="宋体" panose="02010600030101010101" pitchFamily="2" charset="-122"/>
              </a:rPr>
            </a:fld>
            <a:endParaRPr lang="en-US" altLang="zh-CN" sz="1200" dirty="0">
              <a:solidFill>
                <a:srgbClr val="002060"/>
              </a:solidFill>
              <a:ea typeface="宋体" panose="02010600030101010101" pitchFamily="2" charset="-122"/>
            </a:endParaRPr>
          </a:p>
        </p:txBody>
      </p:sp>
      <p:pic>
        <p:nvPicPr>
          <p:cNvPr id="53254" name="图片 6"/>
          <p:cNvPicPr>
            <a:picLocks noChangeAspect="1"/>
          </p:cNvPicPr>
          <p:nvPr/>
        </p:nvPicPr>
        <p:blipFill>
          <a:blip r:embed="rId1"/>
          <a:stretch>
            <a:fillRect/>
          </a:stretch>
        </p:blipFill>
        <p:spPr>
          <a:xfrm>
            <a:off x="553720" y="-24447"/>
            <a:ext cx="1173163" cy="957262"/>
          </a:xfrm>
          <a:prstGeom prst="rect">
            <a:avLst/>
          </a:prstGeom>
          <a:noFill/>
          <a:ln w="9525">
            <a:noFill/>
          </a:ln>
        </p:spPr>
      </p:pic>
      <p:pic>
        <p:nvPicPr>
          <p:cNvPr id="47108" name="图片 1"/>
          <p:cNvPicPr>
            <a:picLocks noChangeAspect="1"/>
          </p:cNvPicPr>
          <p:nvPr/>
        </p:nvPicPr>
        <p:blipFill>
          <a:blip r:embed="rId2"/>
          <a:stretch>
            <a:fillRect/>
          </a:stretch>
        </p:blipFill>
        <p:spPr>
          <a:xfrm>
            <a:off x="0" y="5185410"/>
            <a:ext cx="9144000" cy="26670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a:xfrm>
            <a:off x="1049338" y="101600"/>
            <a:ext cx="8094662" cy="860425"/>
          </a:xfrm>
        </p:spPr>
        <p:txBody>
          <a:bodyPr vert="horz" wrap="square" lIns="91440" tIns="45720" rIns="91440" bIns="45720" anchor="t"/>
          <a:lstStyle/>
          <a:p>
            <a:pPr eaLnBrk="1" hangingPunct="1"/>
            <a:r>
              <a:rPr lang="zh-CN" altLang="en-US" dirty="0">
                <a:ea typeface="宋体" panose="02010600030101010101" pitchFamily="2" charset="-122"/>
              </a:rPr>
              <a:t>经济学的十大原理</a:t>
            </a:r>
            <a:endParaRPr lang="en-US" altLang="zh-CN" dirty="0">
              <a:ea typeface="宋体" panose="02010600030101010101" pitchFamily="2" charset="-122"/>
            </a:endParaRPr>
          </a:p>
        </p:txBody>
      </p:sp>
      <p:sp>
        <p:nvSpPr>
          <p:cNvPr id="2" name="Content Placeholder 2"/>
          <p:cNvSpPr>
            <a:spLocks noGrp="1" noChangeArrowheads="1"/>
          </p:cNvSpPr>
          <p:nvPr>
            <p:ph idx="1"/>
          </p:nvPr>
        </p:nvSpPr>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人们如何相互作用</a:t>
            </a:r>
            <a:endParaRPr kumimoji="0" lang="en-US" altLang="zh-CN"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endParaRPr>
          </a:p>
          <a:p>
            <a:pPr marL="971550" marR="0" lvl="1" indent="-514350" algn="l" defTabSz="914400" rtl="0" eaLnBrk="0" fontAlgn="base" latinLnBrk="0" hangingPunct="0">
              <a:lnSpc>
                <a:spcPct val="100000"/>
              </a:lnSpc>
              <a:spcBef>
                <a:spcPct val="20000"/>
              </a:spcBef>
              <a:spcAft>
                <a:spcPct val="0"/>
              </a:spcAft>
              <a:buClrTx/>
              <a:buSzTx/>
              <a:buFont typeface="Arial" panose="020B0604020202020204" pitchFamily="34" charset="0"/>
              <a:buAutoNum type="arabicPeriod" startAt="5"/>
              <a:defRPr/>
            </a:pPr>
            <a:r>
              <a:rPr kumimoji="0" lang="zh-CN" altLang="en-US" sz="3200" b="0" i="0" u="none" strike="noStrike" kern="0" cap="none" spc="0" normalizeH="0" baseline="0" noProof="0" dirty="0">
                <a:ln>
                  <a:noFill/>
                </a:ln>
                <a:solidFill>
                  <a:srgbClr val="FF0000"/>
                </a:solidFill>
                <a:effectLst/>
                <a:uLnTx/>
                <a:uFillTx/>
                <a:latin typeface="+mn-lt"/>
                <a:ea typeface="宋体" panose="02010600030101010101" pitchFamily="2" charset="-122"/>
              </a:rPr>
              <a:t>贸易</a:t>
            </a:r>
            <a:r>
              <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rPr>
              <a:t>能使每一个人受益</a:t>
            </a:r>
            <a:endPar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endParaRPr>
          </a:p>
          <a:p>
            <a:pPr marL="45720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rPr>
              <a:t>  </a:t>
            </a:r>
            <a:r>
              <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rPr>
              <a:t>【</a:t>
            </a:r>
            <a:r>
              <a:rPr kumimoji="0" lang="en-US" altLang="zh-CN" sz="3200" b="0" i="0" u="none" strike="noStrike" kern="0" cap="none" spc="0" normalizeH="0" baseline="0" noProof="0" dirty="0">
                <a:ln>
                  <a:noFill/>
                </a:ln>
                <a:solidFill>
                  <a:srgbClr val="FF0000"/>
                </a:solidFill>
                <a:effectLst/>
                <a:uLnTx/>
                <a:uFillTx/>
                <a:latin typeface="+mn-lt"/>
                <a:ea typeface="宋体" panose="02010600030101010101" pitchFamily="2" charset="-122"/>
              </a:rPr>
              <a:t>Trade</a:t>
            </a:r>
            <a:r>
              <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rPr>
              <a:t> can make everyone better off</a:t>
            </a:r>
            <a:r>
              <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rPr>
              <a:t>】</a:t>
            </a:r>
            <a:endPar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endParaRPr>
          </a:p>
          <a:p>
            <a:pPr marL="45720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0" cap="none" spc="0" normalizeH="0" baseline="0" noProof="0" dirty="0">
                <a:ln>
                  <a:noFill/>
                </a:ln>
                <a:solidFill>
                  <a:srgbClr val="FF0000"/>
                </a:solidFill>
                <a:effectLst/>
                <a:uLnTx/>
                <a:uFillTx/>
                <a:latin typeface="+mn-lt"/>
                <a:ea typeface="宋体" panose="02010600030101010101" pitchFamily="2" charset="-122"/>
              </a:rPr>
              <a:t>6. </a:t>
            </a:r>
            <a:r>
              <a:rPr kumimoji="0" lang="zh-CN" altLang="en-US" sz="3200" b="0" i="0" u="none" strike="noStrike" kern="0" cap="none" spc="0" normalizeH="0" baseline="0" noProof="0" dirty="0">
                <a:ln>
                  <a:noFill/>
                </a:ln>
                <a:solidFill>
                  <a:srgbClr val="FF0000"/>
                </a:solidFill>
                <a:effectLst/>
                <a:uLnTx/>
                <a:uFillTx/>
                <a:latin typeface="+mn-lt"/>
                <a:ea typeface="宋体" panose="02010600030101010101" pitchFamily="2" charset="-122"/>
              </a:rPr>
              <a:t>市场</a:t>
            </a:r>
            <a:r>
              <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rPr>
              <a:t>通常是组织经济活动的好方式</a:t>
            </a:r>
            <a:endPar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endParaRPr>
          </a:p>
          <a:p>
            <a:pPr marL="45720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rPr>
              <a:t>  【</a:t>
            </a:r>
            <a:r>
              <a:rPr kumimoji="0" lang="en-US" altLang="zh-CN" sz="3200" b="0" i="0" u="none" strike="noStrike" kern="0" cap="none" spc="0" normalizeH="0" baseline="0" noProof="0" dirty="0">
                <a:ln>
                  <a:noFill/>
                </a:ln>
                <a:solidFill>
                  <a:srgbClr val="FF0000"/>
                </a:solidFill>
                <a:effectLst/>
                <a:uLnTx/>
                <a:uFillTx/>
                <a:latin typeface="+mn-lt"/>
                <a:ea typeface="宋体" panose="02010600030101010101" pitchFamily="2" charset="-122"/>
              </a:rPr>
              <a:t>Markets</a:t>
            </a:r>
            <a:r>
              <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rPr>
              <a:t> are usually a good way to organize economic activity</a:t>
            </a:r>
            <a:r>
              <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rPr>
              <a:t>】</a:t>
            </a:r>
            <a:endPar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endParaRPr>
          </a:p>
          <a:p>
            <a:pPr marL="45720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0" cap="none" spc="0" normalizeH="0" baseline="0" noProof="0" dirty="0">
                <a:ln>
                  <a:noFill/>
                </a:ln>
                <a:solidFill>
                  <a:srgbClr val="FF0000"/>
                </a:solidFill>
                <a:effectLst/>
                <a:uLnTx/>
                <a:uFillTx/>
                <a:latin typeface="+mn-lt"/>
                <a:ea typeface="宋体" panose="02010600030101010101" pitchFamily="2" charset="-122"/>
              </a:rPr>
              <a:t>7. </a:t>
            </a:r>
            <a:r>
              <a:rPr kumimoji="0" lang="zh-CN" altLang="en-US" sz="3200" b="0" i="0" u="none" strike="noStrike" kern="0" cap="none" spc="0" normalizeH="0" baseline="0" noProof="0" dirty="0">
                <a:ln>
                  <a:noFill/>
                </a:ln>
                <a:solidFill>
                  <a:srgbClr val="FF0000"/>
                </a:solidFill>
                <a:effectLst/>
                <a:uLnTx/>
                <a:uFillTx/>
                <a:latin typeface="+mn-lt"/>
                <a:ea typeface="宋体" panose="02010600030101010101" pitchFamily="2" charset="-122"/>
              </a:rPr>
              <a:t>政府</a:t>
            </a:r>
            <a:r>
              <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rPr>
              <a:t>有时可以改进市场结果</a:t>
            </a:r>
            <a:endPar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endParaRPr>
          </a:p>
          <a:p>
            <a:pPr marL="457200" marR="0" lvl="1" indent="0" algn="l" defTabSz="914400" rtl="0" eaLnBrk="0" fontAlgn="base" latinLnBrk="0" hangingPunct="0">
              <a:lnSpc>
                <a:spcPct val="100000"/>
              </a:lnSpc>
              <a:spcBef>
                <a:spcPct val="20000"/>
              </a:spcBef>
              <a:spcAft>
                <a:spcPct val="0"/>
              </a:spcAft>
              <a:buClrTx/>
              <a:buSzTx/>
              <a:buFont typeface="Arial" panose="020B0604020202020204" pitchFamily="34" charset="0"/>
              <a:buNone/>
              <a:defRPr/>
            </a:pPr>
            <a:r>
              <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rPr>
              <a:t>  </a:t>
            </a:r>
            <a:r>
              <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rPr>
              <a:t>【</a:t>
            </a:r>
            <a:r>
              <a:rPr kumimoji="0" lang="en-US" altLang="zh-CN" sz="3200" b="0" i="0" u="none" strike="noStrike" kern="0" cap="none" spc="0" normalizeH="0" baseline="0" noProof="0" dirty="0">
                <a:ln>
                  <a:noFill/>
                </a:ln>
                <a:solidFill>
                  <a:srgbClr val="FF0000"/>
                </a:solidFill>
                <a:effectLst/>
                <a:uLnTx/>
                <a:uFillTx/>
                <a:latin typeface="+mn-lt"/>
                <a:ea typeface="宋体" panose="02010600030101010101" pitchFamily="2" charset="-122"/>
              </a:rPr>
              <a:t>Governments</a:t>
            </a:r>
            <a:r>
              <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rPr>
              <a:t> can sometimes improve market outcomes</a:t>
            </a:r>
            <a:r>
              <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rPr>
              <a:t>】</a:t>
            </a:r>
            <a:endParaRPr kumimoji="0" lang="zh-CN" altLang="en-US" sz="3200" b="0" i="0" u="none" strike="noStrike" kern="0" cap="none" spc="0" normalizeH="0" baseline="0" noProof="0" dirty="0">
              <a:ln>
                <a:noFill/>
              </a:ln>
              <a:solidFill>
                <a:schemeClr val="tx1"/>
              </a:solidFill>
              <a:effectLst/>
              <a:uLnTx/>
              <a:uFillTx/>
              <a:latin typeface="+mn-lt"/>
              <a:ea typeface="宋体" panose="02010600030101010101" pitchFamily="2" charset="-122"/>
            </a:endParaRPr>
          </a:p>
        </p:txBody>
      </p:sp>
      <p:sp>
        <p:nvSpPr>
          <p:cNvPr id="5530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a:xfrm>
            <a:off x="1625600" y="101600"/>
            <a:ext cx="7224713" cy="860425"/>
          </a:xfrm>
        </p:spPr>
        <p:txBody>
          <a:bodyPr vert="horz" wrap="square" lIns="91440" tIns="45720" rIns="91440" bIns="45720" anchor="t"/>
          <a:lstStyle/>
          <a:p>
            <a:pPr algn="l" eaLnBrk="1" hangingPunct="1"/>
            <a:r>
              <a:rPr lang="zh-CN" altLang="en-US" dirty="0">
                <a:ea typeface="宋体" panose="02010600030101010101" pitchFamily="2" charset="-122"/>
              </a:rPr>
              <a:t>人们如何相互作用</a:t>
            </a:r>
            <a:r>
              <a:rPr lang="en-US" altLang="zh-CN" dirty="0">
                <a:ea typeface="宋体" panose="02010600030101010101" pitchFamily="2" charset="-122"/>
              </a:rPr>
              <a:t>, #5</a:t>
            </a:r>
            <a:endParaRPr lang="en-US" altLang="zh-CN" dirty="0">
              <a:ea typeface="宋体" panose="02010600030101010101" pitchFamily="2" charset="-122"/>
            </a:endParaRPr>
          </a:p>
        </p:txBody>
      </p:sp>
      <p:sp>
        <p:nvSpPr>
          <p:cNvPr id="31747" name="Content Placeholder 2"/>
          <p:cNvSpPr>
            <a:spLocks noGrp="1"/>
          </p:cNvSpPr>
          <p:nvPr>
            <p:ph idx="1"/>
          </p:nvPr>
        </p:nvSpPr>
        <p:spPr>
          <a:xfrm>
            <a:off x="277813" y="1025525"/>
            <a:ext cx="6432550" cy="5422900"/>
          </a:xfrm>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3400" b="0" i="0" u="none" strike="noStrike" kern="0" cap="none" spc="0" normalizeH="0" baseline="0" noProof="0" dirty="0">
                <a:ln>
                  <a:noFill/>
                </a:ln>
                <a:solidFill>
                  <a:srgbClr val="CC0000"/>
                </a:solidFill>
                <a:effectLst/>
                <a:uLnTx/>
                <a:uFillTx/>
                <a:latin typeface="+mn-lt"/>
                <a:ea typeface="+mn-ea"/>
                <a:cs typeface="+mn-cs"/>
              </a:rPr>
              <a:t>5: </a:t>
            </a:r>
            <a:r>
              <a:rPr lang="zh-CN" altLang="en-US" noProof="0" dirty="0">
                <a:ln>
                  <a:noFill/>
                </a:ln>
                <a:solidFill>
                  <a:srgbClr val="FF0000"/>
                </a:solidFill>
                <a:effectLst/>
                <a:uLnTx/>
                <a:uFillTx/>
                <a:ea typeface="宋体" panose="02010600030101010101" pitchFamily="2" charset="-122"/>
                <a:sym typeface="+mn-ea"/>
              </a:rPr>
              <a:t>贸易</a:t>
            </a:r>
            <a:r>
              <a:rPr lang="zh-CN" altLang="en-US" noProof="0" dirty="0">
                <a:ln>
                  <a:noFill/>
                </a:ln>
                <a:solidFill>
                  <a:schemeClr val="tx1"/>
                </a:solidFill>
                <a:effectLst/>
                <a:uLnTx/>
                <a:uFillTx/>
                <a:ea typeface="宋体" panose="02010600030101010101" pitchFamily="2" charset="-122"/>
                <a:sym typeface="+mn-ea"/>
              </a:rPr>
              <a:t>能使每一个人受益</a:t>
            </a:r>
            <a:r>
              <a:rPr kumimoji="0" lang="en-US" sz="3400" b="0" i="0" u="none" strike="noStrike" kern="0" cap="none" spc="0" normalizeH="0" baseline="0" noProof="0" dirty="0">
                <a:ln>
                  <a:noFill/>
                </a:ln>
                <a:solidFill>
                  <a:srgbClr val="005EA4"/>
                </a:solidFill>
                <a:effectLst/>
                <a:uLnTx/>
                <a:uFillTx/>
                <a:latin typeface="+mn-lt"/>
                <a:ea typeface="+mn-ea"/>
                <a:cs typeface="+mn-cs"/>
              </a:rPr>
              <a:t> </a:t>
            </a:r>
            <a:endParaRPr kumimoji="0" lang="en-US" sz="3400" b="0" i="0" u="none" strike="noStrike" kern="0" cap="none" spc="0" normalizeH="0" baseline="0" noProof="0" dirty="0">
              <a:ln>
                <a:noFill/>
              </a:ln>
              <a:solidFill>
                <a:srgbClr val="005EA4"/>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0" cap="none" spc="0" normalizeH="0" baseline="0" noProof="0" dirty="0">
                <a:ln>
                  <a:noFill/>
                </a:ln>
                <a:solidFill>
                  <a:schemeClr val="tx1"/>
                </a:solidFill>
                <a:effectLst/>
                <a:uLnTx/>
                <a:uFillTx/>
                <a:latin typeface="+mn-lt"/>
              </a:rPr>
              <a:t>每一个专业化生产，与他人交换</a:t>
            </a:r>
            <a:endParaRPr kumimoji="0" lang="en-US" altLang="en-US" sz="3200" b="0" i="0" u="none" strike="noStrike" kern="0" cap="none" spc="0" normalizeH="0" baseline="0" noProof="0" dirty="0">
              <a:ln>
                <a:noFill/>
              </a:ln>
              <a:solidFill>
                <a:schemeClr val="tx1"/>
              </a:solidFill>
              <a:effectLst/>
              <a:uLnTx/>
              <a:uFillTx/>
              <a:latin typeface="+mn-lt"/>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0" cap="none" spc="0" normalizeH="0" baseline="0" noProof="0" dirty="0">
                <a:ln>
                  <a:noFill/>
                </a:ln>
                <a:solidFill>
                  <a:schemeClr val="tx1"/>
                </a:solidFill>
                <a:effectLst/>
                <a:uLnTx/>
                <a:uFillTx/>
                <a:latin typeface="+mn-lt"/>
              </a:rPr>
              <a:t>人们可以较低的成本获得丰富的物品和劳务</a:t>
            </a:r>
            <a:endParaRPr kumimoji="0" lang="zh-CN" altLang="en-US" sz="3200" b="0" i="0" u="none" strike="noStrike" kern="0" cap="none" spc="0" normalizeH="0" baseline="0" noProof="0" dirty="0">
              <a:ln>
                <a:noFill/>
              </a:ln>
              <a:solidFill>
                <a:schemeClr val="tx1"/>
              </a:solidFill>
              <a:effectLst/>
              <a:uLnTx/>
              <a:uFillTx/>
              <a:latin typeface="+mn-lt"/>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3200" b="0" i="0" u="none" strike="noStrike" kern="0" cap="none" spc="0" normalizeH="0" baseline="0" noProof="0" dirty="0">
              <a:ln>
                <a:noFill/>
              </a:ln>
              <a:solidFill>
                <a:schemeClr val="tx1"/>
              </a:solidFill>
              <a:effectLst/>
              <a:uLnTx/>
              <a:uFillTx/>
              <a:latin typeface="+mn-lt"/>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3200" b="0" i="0" u="none" strike="noStrike" kern="0" cap="none" spc="0" normalizeH="0" baseline="0" noProof="0" dirty="0">
                <a:ln>
                  <a:noFill/>
                </a:ln>
                <a:solidFill>
                  <a:schemeClr val="tx1"/>
                </a:solidFill>
                <a:effectLst/>
                <a:uLnTx/>
                <a:uFillTx/>
                <a:latin typeface="+mn-lt"/>
              </a:rPr>
              <a:t>国家之间分工、贸易</a:t>
            </a:r>
            <a:endParaRPr kumimoji="0" lang="en-US" altLang="en-US" sz="3200" b="0" i="0" u="none" strike="noStrike" kern="0" cap="none" spc="0" normalizeH="0" baseline="0" noProof="0" dirty="0">
              <a:ln>
                <a:noFill/>
              </a:ln>
              <a:solidFill>
                <a:schemeClr val="tx1"/>
              </a:solidFill>
              <a:effectLst/>
              <a:uLnTx/>
              <a:uFillTx/>
              <a:latin typeface="+mn-lt"/>
            </a:endParaRPr>
          </a:p>
          <a:p>
            <a:pPr marL="742950" marR="0" lvl="1"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endParaRPr kumimoji="0" lang="zh-CN" altLang="en-US" sz="3200" b="0" i="0" u="none" strike="noStrike" kern="0" cap="none" spc="0" normalizeH="0" baseline="0" noProof="0" dirty="0">
              <a:ln>
                <a:noFill/>
              </a:ln>
              <a:solidFill>
                <a:schemeClr val="tx1"/>
              </a:solidFill>
              <a:effectLst/>
              <a:uLnTx/>
              <a:uFillTx/>
              <a:latin typeface="+mn-lt"/>
            </a:endParaRPr>
          </a:p>
        </p:txBody>
      </p:sp>
      <p:sp>
        <p:nvSpPr>
          <p:cNvPr id="56324" name="TextBox 1"/>
          <p:cNvSpPr txBox="1"/>
          <p:nvPr/>
        </p:nvSpPr>
        <p:spPr>
          <a:xfrm>
            <a:off x="6710363" y="4075113"/>
            <a:ext cx="2406650" cy="11988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eaLnBrk="1" hangingPunct="1">
              <a:buNone/>
            </a:pPr>
            <a:r>
              <a:rPr lang="en-US" altLang="zh-CN" sz="2400" i="1" dirty="0">
                <a:solidFill>
                  <a:srgbClr val="002060"/>
                </a:solidFill>
                <a:ea typeface="宋体" panose="02010600030101010101" pitchFamily="2" charset="-122"/>
              </a:rPr>
              <a:t> </a:t>
            </a:r>
            <a:r>
              <a:rPr lang="zh-CN" altLang="en-US" sz="2400" kern="0" noProof="0" dirty="0">
                <a:ln>
                  <a:noFill/>
                </a:ln>
                <a:solidFill>
                  <a:schemeClr val="tx1"/>
                </a:solidFill>
                <a:effectLst/>
                <a:uLnTx/>
                <a:uFillTx/>
                <a:sym typeface="+mn-ea"/>
              </a:rPr>
              <a:t>足球明星的家务【自己干，还是请人做】</a:t>
            </a:r>
            <a:endParaRPr kumimoji="0" lang="zh-CN" altLang="en-US" sz="2400" b="0" i="0" u="none" strike="noStrike" kern="0" cap="none" spc="0" normalizeH="0" baseline="0" noProof="0" dirty="0">
              <a:ln>
                <a:noFill/>
              </a:ln>
              <a:solidFill>
                <a:schemeClr val="tx1"/>
              </a:solidFill>
              <a:effectLst/>
              <a:uLnTx/>
              <a:uFillTx/>
              <a:latin typeface="+mn-lt"/>
              <a:ea typeface="宋体" panose="02010600030101010101" pitchFamily="2" charset="-122"/>
              <a:sym typeface="+mn-ea"/>
            </a:endParaRPr>
          </a:p>
        </p:txBody>
      </p:sp>
      <p:sp>
        <p:nvSpPr>
          <p:cNvPr id="56325" name="Slide Number Placeholder 3"/>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pic>
        <p:nvPicPr>
          <p:cNvPr id="56326" name="Picture 9"/>
          <p:cNvPicPr>
            <a:picLocks noChangeAspect="1"/>
          </p:cNvPicPr>
          <p:nvPr/>
        </p:nvPicPr>
        <p:blipFill>
          <a:blip r:embed="rId1"/>
          <a:stretch>
            <a:fillRect/>
          </a:stretch>
        </p:blipFill>
        <p:spPr>
          <a:xfrm>
            <a:off x="6546850" y="1095375"/>
            <a:ext cx="2597150" cy="2979738"/>
          </a:xfrm>
          <a:prstGeom prst="rect">
            <a:avLst/>
          </a:prstGeom>
          <a:noFill/>
          <a:ln w="9525">
            <a:noFill/>
          </a:ln>
        </p:spPr>
      </p:pic>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a:xfrm>
            <a:off x="1049338" y="101600"/>
            <a:ext cx="8094662" cy="860425"/>
          </a:xfrm>
        </p:spPr>
        <p:txBody>
          <a:bodyPr vert="horz" wrap="square" lIns="91440" tIns="45720" rIns="91440" bIns="45720" anchor="t"/>
          <a:lstStyle/>
          <a:p>
            <a:pPr eaLnBrk="1" hangingPunct="1"/>
            <a:r>
              <a:rPr lang="zh-CN" altLang="en-US" dirty="0">
                <a:ea typeface="宋体" panose="02010600030101010101" pitchFamily="2" charset="-122"/>
              </a:rPr>
              <a:t>人们如何相互作用</a:t>
            </a:r>
            <a:r>
              <a:rPr lang="en-US" altLang="zh-CN" dirty="0">
                <a:ea typeface="宋体" panose="02010600030101010101" pitchFamily="2" charset="-122"/>
              </a:rPr>
              <a:t>, #6</a:t>
            </a:r>
            <a:endParaRPr lang="en-US" altLang="zh-CN" dirty="0">
              <a:ea typeface="宋体" panose="02010600030101010101" pitchFamily="2" charset="-122"/>
            </a:endParaRPr>
          </a:p>
        </p:txBody>
      </p:sp>
      <p:sp>
        <p:nvSpPr>
          <p:cNvPr id="32771" name="Content Placeholder 2"/>
          <p:cNvSpPr>
            <a:spLocks noGrp="1"/>
          </p:cNvSpPr>
          <p:nvPr>
            <p:ph idx="1"/>
          </p:nvPr>
        </p:nvSpPr>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3400" b="0" i="0" u="none" strike="noStrike" kern="0" cap="none" spc="0" normalizeH="0" baseline="0" noProof="0" dirty="0">
                <a:ln>
                  <a:noFill/>
                </a:ln>
                <a:solidFill>
                  <a:srgbClr val="CC0000"/>
                </a:solidFill>
                <a:effectLst/>
                <a:uLnTx/>
                <a:uFillTx/>
                <a:latin typeface="+mn-lt"/>
                <a:ea typeface="+mn-ea"/>
                <a:cs typeface="+mn-cs"/>
              </a:rPr>
              <a:t> 6:</a:t>
            </a:r>
            <a:r>
              <a:rPr lang="zh-CN" altLang="en-US" noProof="0" dirty="0">
                <a:ln>
                  <a:noFill/>
                </a:ln>
                <a:solidFill>
                  <a:srgbClr val="FF0000"/>
                </a:solidFill>
                <a:effectLst/>
                <a:uLnTx/>
                <a:uFillTx/>
                <a:ea typeface="宋体" panose="02010600030101010101" pitchFamily="2" charset="-122"/>
                <a:sym typeface="+mn-ea"/>
              </a:rPr>
              <a:t>市场</a:t>
            </a:r>
            <a:r>
              <a:rPr lang="zh-CN" altLang="en-US" noProof="0" dirty="0">
                <a:ln>
                  <a:noFill/>
                </a:ln>
                <a:solidFill>
                  <a:schemeClr val="tx1"/>
                </a:solidFill>
                <a:effectLst/>
                <a:uLnTx/>
                <a:uFillTx/>
                <a:ea typeface="宋体" panose="02010600030101010101" pitchFamily="2" charset="-122"/>
                <a:sym typeface="+mn-ea"/>
              </a:rPr>
              <a:t>通常是组织经济活动的好方式</a:t>
            </a:r>
            <a:endParaRPr lang="zh-CN" altLang="en-US" noProof="0" dirty="0">
              <a:ln>
                <a:noFill/>
              </a:ln>
              <a:solidFill>
                <a:schemeClr val="tx1"/>
              </a:solidFill>
              <a:effectLst/>
              <a:uLnTx/>
              <a:uFillTx/>
              <a:ea typeface="宋体" panose="02010600030101010101" pitchFamily="2" charset="-122"/>
              <a:sym typeface="+mn-ea"/>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2800" b="0" i="0" u="none" strike="noStrike" kern="0" cap="none" spc="0" normalizeH="0" baseline="0" noProof="0" dirty="0">
                <a:ln>
                  <a:noFill/>
                </a:ln>
                <a:solidFill>
                  <a:srgbClr val="005EA4"/>
                </a:solidFill>
                <a:effectLst/>
                <a:uLnTx/>
                <a:uFillTx/>
                <a:latin typeface="+mn-lt"/>
                <a:ea typeface="+mn-ea"/>
                <a:cs typeface="+mn-cs"/>
              </a:rPr>
              <a:t>市场经济</a:t>
            </a:r>
            <a:r>
              <a:rPr kumimoji="0" lang="zh-CN" altLang="en-US" sz="2800" b="0" i="0" u="none" strike="noStrike" kern="0" cap="none" spc="0" normalizeH="0" baseline="0" noProof="0" dirty="0">
                <a:ln>
                  <a:noFill/>
                </a:ln>
                <a:solidFill>
                  <a:schemeClr val="tx1"/>
                </a:solidFill>
                <a:effectLst/>
                <a:uLnTx/>
                <a:uFillTx/>
                <a:latin typeface="+mn-lt"/>
                <a:ea typeface="宋体" panose="02010600030101010101" pitchFamily="2" charset="-122"/>
              </a:rPr>
              <a:t>：许多家庭和企业分散交易，通过分散决策配置资源</a:t>
            </a:r>
            <a:endParaRPr kumimoji="0" lang="en-US" altLang="zh-CN" sz="3200" b="0" i="0" u="none" strike="noStrike" kern="0" cap="none" spc="0" normalizeH="0" baseline="0" noProof="0" dirty="0">
              <a:ln>
                <a:noFill/>
              </a:ln>
              <a:solidFill>
                <a:schemeClr val="tx1"/>
              </a:solidFill>
              <a:effectLst/>
              <a:uLnTx/>
              <a:uFillTx/>
              <a:latin typeface="+mn-lt"/>
              <a:ea typeface="宋体" panose="02010600030101010101" pitchFamily="2" charset="-122"/>
              <a:cs typeface="+mn-cs"/>
              <a:sym typeface="+mn-ea"/>
            </a:endParaRPr>
          </a:p>
          <a:p>
            <a:pPr marL="0" marR="0" lvl="0" indent="0" algn="l" defTabSz="914400" rtl="0" eaLnBrk="1" fontAlgn="base" latinLnBrk="0" hangingPunct="1">
              <a:lnSpc>
                <a:spcPct val="100000"/>
              </a:lnSpc>
              <a:spcBef>
                <a:spcPct val="20000"/>
              </a:spcBef>
              <a:spcAft>
                <a:spcPct val="0"/>
              </a:spcAft>
              <a:buClrTx/>
              <a:buSzTx/>
              <a:buFontTx/>
              <a:buNone/>
              <a:defRPr/>
            </a:pPr>
            <a:r>
              <a:rPr lang="zh-CN" altLang="en-US" sz="3200" dirty="0">
                <a:ea typeface="宋体" panose="02010600030101010101" pitchFamily="2" charset="-122"/>
                <a:cs typeface="+mn-cs"/>
                <a:sym typeface="+mn-ea"/>
              </a:rPr>
              <a:t>市场是一只</a:t>
            </a:r>
            <a:r>
              <a:rPr lang="en-US" altLang="zh-CN" sz="3200" dirty="0">
                <a:ea typeface="宋体" panose="02010600030101010101" pitchFamily="2" charset="-122"/>
                <a:cs typeface="+mn-cs"/>
                <a:sym typeface="+mn-ea"/>
              </a:rPr>
              <a:t>“</a:t>
            </a:r>
            <a:r>
              <a:rPr lang="zh-CN" altLang="en-US" sz="3200" dirty="0">
                <a:ea typeface="宋体" panose="02010600030101010101" pitchFamily="2" charset="-122"/>
                <a:cs typeface="+mn-cs"/>
                <a:sym typeface="+mn-ea"/>
              </a:rPr>
              <a:t>看不见的手</a:t>
            </a:r>
            <a:r>
              <a:rPr lang="en-US" altLang="zh-CN" sz="3200" dirty="0">
                <a:ea typeface="宋体" panose="02010600030101010101" pitchFamily="2" charset="-122"/>
                <a:cs typeface="+mn-cs"/>
                <a:sym typeface="+mn-ea"/>
              </a:rPr>
              <a:t>”</a:t>
            </a:r>
            <a:endParaRPr lang="en-US" altLang="zh-CN" sz="3200" dirty="0">
              <a:latin typeface="+mn-lt"/>
              <a:ea typeface="宋体" panose="02010600030101010101" pitchFamily="2" charset="-122"/>
              <a:cs typeface="+mn-cs"/>
            </a:endParaRPr>
          </a:p>
          <a:p>
            <a:pPr lvl="1"/>
            <a:r>
              <a:rPr lang="zh-CN" altLang="en-US" sz="2400" dirty="0">
                <a:ea typeface="宋体" panose="02010600030101010101" pitchFamily="2" charset="-122"/>
                <a:sym typeface="+mn-ea"/>
              </a:rPr>
              <a:t>引导买卖行为</a:t>
            </a:r>
            <a:endParaRPr lang="zh-CN" altLang="en-US" sz="2400" dirty="0">
              <a:ea typeface="宋体" panose="02010600030101010101" pitchFamily="2" charset="-122"/>
              <a:sym typeface="+mn-ea"/>
            </a:endParaRPr>
          </a:p>
          <a:p>
            <a:pPr lvl="1"/>
            <a:r>
              <a:rPr lang="zh-CN" altLang="en-US" sz="2400" dirty="0">
                <a:ea typeface="宋体" panose="02010600030101010101" pitchFamily="2" charset="-122"/>
                <a:sym typeface="+mn-ea"/>
              </a:rPr>
              <a:t>调剂过剩或短缺</a:t>
            </a:r>
            <a:endParaRPr lang="en-US" altLang="zh-CN" sz="2400" dirty="0">
              <a:ea typeface="宋体" panose="02010600030101010101" pitchFamily="2" charset="-122"/>
              <a:sym typeface="+mn-ea"/>
            </a:endParaRPr>
          </a:p>
          <a:p>
            <a:pPr marL="0" lvl="1"/>
            <a:r>
              <a:rPr lang="zh-CN" altLang="en-US" dirty="0">
                <a:ea typeface="宋体" panose="02010600030101010101" pitchFamily="2" charset="-122"/>
                <a:sym typeface="+mn-ea"/>
              </a:rPr>
              <a:t>政府阻止价格根据供求自发调节时</a:t>
            </a:r>
            <a:r>
              <a:rPr lang="en-US" altLang="zh-CN" dirty="0">
                <a:ea typeface="宋体" panose="02010600030101010101" pitchFamily="2" charset="-122"/>
                <a:sym typeface="+mn-ea"/>
              </a:rPr>
              <a:t>=</a:t>
            </a:r>
            <a:r>
              <a:rPr lang="zh-CN" altLang="en-US" dirty="0">
                <a:ea typeface="宋体" panose="02010600030101010101" pitchFamily="2" charset="-122"/>
                <a:sym typeface="+mn-ea"/>
              </a:rPr>
              <a:t>》扭曲</a:t>
            </a:r>
            <a:endParaRPr lang="zh-CN" altLang="en-US" dirty="0">
              <a:ea typeface="宋体" panose="02010600030101010101" pitchFamily="2" charset="-122"/>
              <a:sym typeface="+mn-ea"/>
            </a:endParaRPr>
          </a:p>
          <a:p>
            <a:pPr marL="0" lvl="1"/>
            <a:r>
              <a:rPr lang="zh-CN" altLang="en-US" dirty="0">
                <a:ea typeface="宋体" panose="02010600030101010101" pitchFamily="2" charset="-122"/>
                <a:sym typeface="+mn-ea"/>
              </a:rPr>
              <a:t>房地产价格</a:t>
            </a:r>
            <a:endParaRPr lang="zh-CN" altLang="en-US" dirty="0">
              <a:ea typeface="宋体" panose="02010600030101010101" pitchFamily="2" charset="-122"/>
              <a:sym typeface="+mn-ea"/>
            </a:endParaRPr>
          </a:p>
          <a:p>
            <a:pPr marL="0" lvl="1"/>
            <a:r>
              <a:rPr lang="zh-CN" altLang="en-US" sz="2000" dirty="0">
                <a:ea typeface="宋体" panose="02010600030101010101" pitchFamily="2" charset="-122"/>
                <a:sym typeface="+mn-ea"/>
              </a:rPr>
              <a:t>【限价购房</a:t>
            </a:r>
            <a:r>
              <a:rPr lang="en-US" altLang="zh-CN" sz="2000" dirty="0">
                <a:ea typeface="宋体" panose="02010600030101010101" pitchFamily="2" charset="-122"/>
                <a:sym typeface="+mn-ea"/>
              </a:rPr>
              <a:t>=</a:t>
            </a:r>
            <a:r>
              <a:rPr lang="zh-CN" altLang="en-US" sz="2000" dirty="0">
                <a:ea typeface="宋体" panose="02010600030101010101" pitchFamily="2" charset="-122"/>
                <a:sym typeface="+mn-ea"/>
              </a:rPr>
              <a:t>》新房价低于旧房价】</a:t>
            </a:r>
            <a:endParaRPr lang="zh-CN" altLang="en-US" sz="2000" dirty="0">
              <a:ea typeface="宋体" panose="02010600030101010101" pitchFamily="2" charset="-122"/>
              <a:sym typeface="+mn-ea"/>
            </a:endParaRPr>
          </a:p>
          <a:p>
            <a:pPr marL="0" lvl="1"/>
            <a:r>
              <a:rPr lang="zh-CN" altLang="en-US" dirty="0">
                <a:ea typeface="宋体" panose="02010600030101010101" pitchFamily="2" charset="-122"/>
              </a:rPr>
              <a:t>黑市、影子价格</a:t>
            </a:r>
            <a:r>
              <a:rPr lang="en-US" altLang="zh-CN" dirty="0">
                <a:ea typeface="宋体" panose="02010600030101010101" pitchFamily="2" charset="-122"/>
              </a:rPr>
              <a:t>==</a:t>
            </a:r>
            <a:r>
              <a:rPr lang="zh-CN" altLang="en-US" dirty="0">
                <a:ea typeface="宋体" panose="02010600030101010101" pitchFamily="2" charset="-122"/>
              </a:rPr>
              <a:t>》二元市场结构</a:t>
            </a:r>
            <a:endParaRPr lang="en-US" altLang="zh-CN" dirty="0">
              <a:ea typeface="宋体" panose="02010600030101010101" pitchFamily="2" charset="-122"/>
            </a:endParaRPr>
          </a:p>
          <a:p>
            <a:pPr lvl="1"/>
            <a:endParaRPr lang="en-US" altLang="zh-CN" sz="3200" dirty="0">
              <a:ea typeface="宋体" panose="02010600030101010101" pitchFamily="2" charset="-122"/>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lang="en-US" altLang="zh-CN" dirty="0">
              <a:ea typeface="宋体" panose="02010600030101010101" pitchFamily="2" charset="-122"/>
              <a:cs typeface="+mn-cs"/>
              <a:sym typeface="+mn-ea"/>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sz="2400" b="0" i="0" u="none" strike="noStrike" kern="0" cap="none" spc="0" normalizeH="0" baseline="0" noProof="0" dirty="0">
              <a:ln>
                <a:noFill/>
              </a:ln>
              <a:solidFill>
                <a:schemeClr val="tx1"/>
              </a:solidFill>
              <a:effectLst/>
              <a:uLnTx/>
              <a:uFillTx/>
              <a:latin typeface="+mn-lt"/>
            </a:endParaRPr>
          </a:p>
        </p:txBody>
      </p:sp>
      <p:sp>
        <p:nvSpPr>
          <p:cNvPr id="57349"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a:xfrm>
            <a:off x="255588" y="-6350"/>
            <a:ext cx="8094662" cy="860425"/>
          </a:xfrm>
        </p:spPr>
        <p:txBody>
          <a:bodyPr vert="horz" wrap="none" lIns="91440" tIns="45720" rIns="91440" bIns="45720" anchor="ctr"/>
          <a:lstStyle/>
          <a:p>
            <a:r>
              <a:rPr lang="zh-CN" altLang="en-US" sz="3000" b="1" dirty="0">
                <a:solidFill>
                  <a:srgbClr val="0D0D0D"/>
                </a:solidFill>
                <a:latin typeface="宋体" panose="02010600030101010101" pitchFamily="2" charset="-122"/>
                <a:ea typeface="宋体" panose="02010600030101010101" pitchFamily="2" charset="-122"/>
              </a:rPr>
              <a:t>中国案例</a:t>
            </a:r>
            <a:endParaRPr lang="zh-CN" altLang="en-US" sz="3000" b="1" dirty="0">
              <a:solidFill>
                <a:srgbClr val="0D0D0D"/>
              </a:solidFill>
              <a:latin typeface="宋体" panose="02010600030101010101" pitchFamily="2" charset="-122"/>
              <a:ea typeface="宋体" panose="02010600030101010101" pitchFamily="2" charset="-122"/>
            </a:endParaRPr>
          </a:p>
        </p:txBody>
      </p:sp>
      <p:sp>
        <p:nvSpPr>
          <p:cNvPr id="60419" name="内容占位符 2"/>
          <p:cNvSpPr>
            <a:spLocks noGrp="1" noChangeArrowheads="1"/>
          </p:cNvSpPr>
          <p:nvPr>
            <p:ph idx="1"/>
          </p:nvPr>
        </p:nvSpPr>
        <p:spPr>
          <a:xfrm>
            <a:off x="174625" y="962025"/>
            <a:ext cx="8588375" cy="2466975"/>
          </a:xfrm>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中国</a:t>
            </a:r>
            <a:r>
              <a:rPr kumimoji="0" lang="zh-CN"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改革开放以前，是计划经济，政府决定人们的生产生活。那时发粮票，控制每个人的生活购买，企业大多是国有的，发固定工资，人们的生产积极性不高</a:t>
            </a: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，经济增长十分缓慢</a:t>
            </a:r>
            <a:r>
              <a:rPr kumimoji="0" lang="zh-CN"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改革开放后，让市场决定自己的生产，企业自己决定生产，一部分上提高了人们的生产积极性。企业明白了自己应该做什么，根据市场状况调整自己的生产。</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rPr>
              <a:t>中国迅速崛起为世界上第二大经济体。</a:t>
            </a:r>
            <a:endParaRPr kumimoji="0" lang="en-US" altLang="zh-CN" sz="2000" b="0"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0" fontAlgn="base" latinLnBrk="0" hangingPunct="0">
              <a:lnSpc>
                <a:spcPct val="100000"/>
              </a:lnSpc>
              <a:spcBef>
                <a:spcPct val="0"/>
              </a:spcBef>
              <a:spcAft>
                <a:spcPct val="0"/>
              </a:spcAft>
              <a:buClrTx/>
              <a:buSzTx/>
              <a:buFontTx/>
              <a:buNone/>
              <a:defRPr/>
            </a:pPr>
            <a:endParaRPr kumimoji="0" lang="en-US" altLang="zh-CN" sz="2400" b="1" i="0" u="none" strike="noStrike" kern="0" cap="none" spc="0" normalizeH="0" baseline="0" noProof="0" dirty="0">
              <a:ln>
                <a:noFill/>
              </a:ln>
              <a:solidFill>
                <a:schemeClr val="tx1"/>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Tx/>
              <a:buSzTx/>
              <a:buFontTx/>
              <a:buChar char="•"/>
              <a:defRPr/>
            </a:pPr>
            <a:endPar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endParaRPr>
          </a:p>
        </p:txBody>
      </p:sp>
      <p:sp>
        <p:nvSpPr>
          <p:cNvPr id="60420" name="灯片编号占位符 3"/>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pic>
        <p:nvPicPr>
          <p:cNvPr id="60421" name="图片 6"/>
          <p:cNvPicPr>
            <a:picLocks noChangeAspect="1"/>
          </p:cNvPicPr>
          <p:nvPr/>
        </p:nvPicPr>
        <p:blipFill>
          <a:blip r:embed="rId1"/>
          <a:stretch>
            <a:fillRect/>
          </a:stretch>
        </p:blipFill>
        <p:spPr>
          <a:xfrm>
            <a:off x="5907088" y="2790825"/>
            <a:ext cx="2711450" cy="1654175"/>
          </a:xfrm>
          <a:prstGeom prst="rect">
            <a:avLst/>
          </a:prstGeom>
          <a:noFill/>
          <a:ln w="9525">
            <a:noFill/>
          </a:ln>
        </p:spPr>
      </p:pic>
      <p:pic>
        <p:nvPicPr>
          <p:cNvPr id="60422" name="图片 8"/>
          <p:cNvPicPr>
            <a:picLocks noChangeAspect="1"/>
          </p:cNvPicPr>
          <p:nvPr/>
        </p:nvPicPr>
        <p:blipFill>
          <a:blip r:embed="rId2"/>
          <a:stretch>
            <a:fillRect/>
          </a:stretch>
        </p:blipFill>
        <p:spPr>
          <a:xfrm>
            <a:off x="6051550" y="4821238"/>
            <a:ext cx="2711450" cy="1649412"/>
          </a:xfrm>
          <a:prstGeom prst="rect">
            <a:avLst/>
          </a:prstGeom>
          <a:noFill/>
          <a:ln w="9525">
            <a:noFill/>
          </a:ln>
        </p:spPr>
      </p:pic>
      <p:pic>
        <p:nvPicPr>
          <p:cNvPr id="60423" name="图片 1"/>
          <p:cNvPicPr>
            <a:picLocks noChangeAspect="1"/>
          </p:cNvPicPr>
          <p:nvPr/>
        </p:nvPicPr>
        <p:blipFill>
          <a:blip r:embed="rId3"/>
          <a:stretch>
            <a:fillRect/>
          </a:stretch>
        </p:blipFill>
        <p:spPr>
          <a:xfrm>
            <a:off x="42863" y="3598863"/>
            <a:ext cx="9144000" cy="268287"/>
          </a:xfrm>
          <a:prstGeom prst="rect">
            <a:avLst/>
          </a:prstGeom>
          <a:noFill/>
          <a:ln w="9525">
            <a:noFill/>
          </a:ln>
        </p:spPr>
      </p:pic>
      <p:sp>
        <p:nvSpPr>
          <p:cNvPr id="2" name="矩形 1"/>
          <p:cNvSpPr/>
          <p:nvPr/>
        </p:nvSpPr>
        <p:spPr>
          <a:xfrm>
            <a:off x="174625" y="3870325"/>
            <a:ext cx="5645150" cy="2309813"/>
          </a:xfrm>
          <a:prstGeom prst="rect">
            <a:avLst/>
          </a:prstGeom>
        </p:spPr>
        <p:txBody>
          <a:bodyPr>
            <a:spAutoFit/>
          </a:bodyPr>
          <a:lstStyle/>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24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案例分析：</a:t>
            </a:r>
            <a:r>
              <a:rPr kumimoji="0" lang="zh-CN" altLang="zh-CN" sz="24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从改革前后的变化，</a:t>
            </a:r>
            <a:r>
              <a:rPr kumimoji="0" lang="zh-CN" altLang="zh-CN" sz="2400" b="0" i="0" u="none" strike="noStrike" kern="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mn-cs"/>
              </a:rPr>
              <a:t>市场</a:t>
            </a:r>
            <a:r>
              <a:rPr kumimoji="0" lang="zh-CN" altLang="zh-CN" sz="24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自己去组织经济活动，极大的促进了我国经济的发展。</a:t>
            </a:r>
            <a:endParaRPr kumimoji="0" lang="en-US" altLang="zh-CN" sz="24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342900" marR="0" lvl="0" indent="-342900" algn="l" defTabSz="914400" rtl="0" eaLnBrk="0" fontAlgn="base" latinLnBrk="0" hangingPunct="0">
              <a:lnSpc>
                <a:spcPct val="100000"/>
              </a:lnSpc>
              <a:spcBef>
                <a:spcPct val="0"/>
              </a:spcBef>
              <a:spcAft>
                <a:spcPct val="0"/>
              </a:spcAft>
              <a:buClrTx/>
              <a:buSzTx/>
              <a:buFontTx/>
              <a:buChar char="•"/>
              <a:defRPr/>
            </a:pPr>
            <a:r>
              <a:rPr kumimoji="0" lang="zh-CN" altLang="en-US" sz="24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看不见的手对组成经济的的千百万家庭和企业的决策是有协调的能力的，市场是组织活动的一种好方法。</a:t>
            </a:r>
            <a:endParaRPr kumimoji="0" lang="zh-CN" altLang="zh-CN" sz="24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zh-CN" altLang="en-US">
                <a:sym typeface="+mn-ea"/>
              </a:rPr>
              <a:t>运用经济学思维观察和思考</a:t>
            </a:r>
            <a:endParaRPr lang="zh-CN" altLang="en-US">
              <a:sym typeface="+mn-ea"/>
            </a:endParaRPr>
          </a:p>
        </p:txBody>
      </p:sp>
      <p:sp>
        <p:nvSpPr>
          <p:cNvPr id="3" name="内容占位符 2"/>
          <p:cNvSpPr>
            <a:spLocks noGrp="1"/>
          </p:cNvSpPr>
          <p:nvPr>
            <p:ph idx="1"/>
          </p:nvPr>
        </p:nvSpPr>
        <p:spPr/>
        <p:txBody>
          <a:bodyPr/>
          <a:p>
            <a:r>
              <a:rPr lang="zh-CN" altLang="en-US" sz="2400"/>
              <a:t>社会舆论与传播越来 越趋向扁平化、快捷化，各种信息（消息或谣言）铺天盖地</a:t>
            </a:r>
            <a:endParaRPr lang="zh-CN" altLang="en-US" sz="2400"/>
          </a:p>
          <a:p>
            <a:r>
              <a:rPr lang="zh-CN" altLang="en-US" sz="2400"/>
              <a:t>由于信 息不对称和不完全，“逆向选择”行为和“道德风险”现象层出不穷</a:t>
            </a:r>
            <a:endParaRPr lang="zh-CN" altLang="en-US" sz="2400"/>
          </a:p>
          <a:p>
            <a:r>
              <a:rPr lang="zh-CN" altLang="en-US" sz="2400"/>
              <a:t>为什么国务院 第一时间上线“互联网+督查”平台？它的作用和功能何在？</a:t>
            </a:r>
            <a:endParaRPr lang="zh-CN" altLang="en-US" sz="2400"/>
          </a:p>
          <a:p>
            <a:r>
              <a:rPr lang="zh-CN" altLang="en-US" sz="2400"/>
              <a:t>微信微 博各社交平台实时更新疫情动态有何价值？</a:t>
            </a:r>
            <a:endParaRPr lang="zh-CN" altLang="en-US" sz="2400"/>
          </a:p>
          <a:p>
            <a:r>
              <a:rPr lang="zh-CN" altLang="en-US" sz="2400"/>
              <a:t>一夜脱销的口罩和双黄 连说明了什么？</a:t>
            </a:r>
            <a:endParaRPr lang="zh-CN" altLang="en-US" sz="2400"/>
          </a:p>
          <a:p>
            <a:r>
              <a:rPr lang="zh-CN" altLang="en-US" sz="2400"/>
              <a:t>如何评价钻石公主号（Diamond Princess）豪华邮轮 和停靠在柬埔寨的威士特丹号邮轮的疫情演化？</a:t>
            </a:r>
            <a:endParaRPr lang="zh-CN" altLang="en-US" sz="2400"/>
          </a:p>
          <a:p>
            <a:r>
              <a:rPr lang="zh-CN" altLang="en-US" sz="2400"/>
              <a:t>中国新冠疫情被列为“国际关注的突发公共卫生事件” (PHEIC)？</a:t>
            </a:r>
            <a:endParaRPr lang="zh-CN" altLang="en-US" sz="2400"/>
          </a:p>
          <a:p>
            <a:r>
              <a:rPr lang="zh-CN" altLang="en-US" sz="2400"/>
              <a:t>新加坡</a:t>
            </a:r>
            <a:r>
              <a:rPr lang="en-US" altLang="zh-CN" sz="2400"/>
              <a:t>“</a:t>
            </a:r>
            <a:r>
              <a:rPr lang="zh-CN" altLang="en-US" sz="2400"/>
              <a:t>佛系</a:t>
            </a:r>
            <a:r>
              <a:rPr lang="en-US" altLang="zh-CN" sz="2400"/>
              <a:t>”</a:t>
            </a:r>
            <a:r>
              <a:rPr lang="zh-CN" altLang="en-US" sz="2400"/>
              <a:t>抗疫模式为什么同样有效？</a:t>
            </a:r>
            <a:endParaRPr lang="en-US" altLang="zh-CN" sz="2400"/>
          </a:p>
        </p:txBody>
      </p:sp>
      <p:sp>
        <p:nvSpPr>
          <p:cNvPr id="4" name="灯片编号占位符 3"/>
          <p:cNvSpPr>
            <a:spLocks noGrp="1"/>
          </p:cNvSpPr>
          <p:nvPr>
            <p:ph type="sldNum" sz="quarter" idx="4"/>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1A3B10C1-600B-4A07-8335-52CB4ECD4A9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1049338" y="101600"/>
            <a:ext cx="8094662" cy="860425"/>
          </a:xfrm>
        </p:spPr>
        <p:txBody>
          <a:bodyPr vert="horz" wrap="square" lIns="91440" tIns="45720" rIns="91440" bIns="45720" anchor="t"/>
          <a:lstStyle/>
          <a:p>
            <a:pPr eaLnBrk="1" hangingPunct="1"/>
            <a:r>
              <a:rPr lang="zh-CN" altLang="en-US" dirty="0">
                <a:ea typeface="宋体" panose="02010600030101010101" pitchFamily="2" charset="-122"/>
              </a:rPr>
              <a:t>人们如何相互作用</a:t>
            </a:r>
            <a:r>
              <a:rPr lang="en-US" altLang="zh-CN" dirty="0">
                <a:ea typeface="宋体" panose="02010600030101010101" pitchFamily="2" charset="-122"/>
              </a:rPr>
              <a:t>, #7</a:t>
            </a:r>
            <a:endParaRPr lang="en-US" altLang="zh-CN" dirty="0">
              <a:ea typeface="宋体" panose="02010600030101010101" pitchFamily="2" charset="-122"/>
            </a:endParaRPr>
          </a:p>
        </p:txBody>
      </p:sp>
      <p:sp>
        <p:nvSpPr>
          <p:cNvPr id="35843" name="Content Placeholder 2"/>
          <p:cNvSpPr>
            <a:spLocks noGrp="1"/>
          </p:cNvSpPr>
          <p:nvPr>
            <p:ph idx="1"/>
          </p:nvPr>
        </p:nvSpPr>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en-US" sz="3400" b="0" i="0" u="none" strike="noStrike" kern="0" cap="none" spc="0" normalizeH="0" baseline="0" noProof="0" dirty="0">
                <a:ln>
                  <a:noFill/>
                </a:ln>
                <a:solidFill>
                  <a:srgbClr val="CC0000"/>
                </a:solidFill>
                <a:effectLst/>
                <a:uLnTx/>
                <a:uFillTx/>
                <a:latin typeface="+mn-lt"/>
                <a:ea typeface="+mn-ea"/>
                <a:cs typeface="+mn-cs"/>
              </a:rPr>
              <a:t> 7: </a:t>
            </a:r>
            <a:r>
              <a:rPr lang="zh-CN" altLang="en-US" noProof="0" dirty="0">
                <a:ln>
                  <a:noFill/>
                </a:ln>
                <a:solidFill>
                  <a:srgbClr val="FF0000"/>
                </a:solidFill>
                <a:effectLst/>
                <a:uLnTx/>
                <a:uFillTx/>
                <a:ea typeface="宋体" panose="02010600030101010101" pitchFamily="2" charset="-122"/>
                <a:sym typeface="+mn-ea"/>
              </a:rPr>
              <a:t>政府</a:t>
            </a:r>
            <a:r>
              <a:rPr lang="zh-CN" altLang="en-US" noProof="0" dirty="0">
                <a:ln>
                  <a:noFill/>
                </a:ln>
                <a:solidFill>
                  <a:schemeClr val="tx1"/>
                </a:solidFill>
                <a:effectLst/>
                <a:uLnTx/>
                <a:uFillTx/>
                <a:ea typeface="宋体" panose="02010600030101010101" pitchFamily="2" charset="-122"/>
                <a:sym typeface="+mn-ea"/>
              </a:rPr>
              <a:t>有时可以改善市场结果</a:t>
            </a:r>
            <a:endParaRPr lang="zh-CN" altLang="en-US" noProof="0" dirty="0">
              <a:ln>
                <a:noFill/>
              </a:ln>
              <a:solidFill>
                <a:schemeClr val="tx1"/>
              </a:solidFill>
              <a:effectLst/>
              <a:uLnTx/>
              <a:uFillTx/>
              <a:ea typeface="宋体" panose="02010600030101010101" pitchFamily="2" charset="-122"/>
              <a:sym typeface="+mn-ea"/>
            </a:endParaRPr>
          </a:p>
          <a:p>
            <a:pPr marL="0" marR="0" lvl="0" indent="0" algn="l" defTabSz="914400" rtl="0" eaLnBrk="1" fontAlgn="base" latinLnBrk="0" hangingPunct="1">
              <a:lnSpc>
                <a:spcPct val="100000"/>
              </a:lnSpc>
              <a:spcBef>
                <a:spcPct val="20000"/>
              </a:spcBef>
              <a:spcAft>
                <a:spcPct val="0"/>
              </a:spcAft>
              <a:buClrTx/>
              <a:buSzTx/>
              <a:buFontTx/>
              <a:buNone/>
              <a:defRPr/>
            </a:pPr>
            <a:r>
              <a:rPr kumimoji="0" lang="en-US" sz="3400" b="0" i="0" u="none" strike="noStrike" kern="0" cap="none" spc="0" normalizeH="0" baseline="0" noProof="0" dirty="0">
                <a:ln>
                  <a:noFill/>
                </a:ln>
                <a:solidFill>
                  <a:srgbClr val="005EA4"/>
                </a:solidFill>
                <a:effectLst/>
                <a:uLnTx/>
                <a:uFillTx/>
                <a:latin typeface="+mn-lt"/>
                <a:ea typeface="+mn-ea"/>
                <a:cs typeface="+mn-cs"/>
              </a:rPr>
              <a:t>We need government</a:t>
            </a:r>
            <a:endParaRPr kumimoji="0" lang="en-US" sz="3400" b="0" i="0" u="none" strike="noStrike" kern="0" cap="none" spc="0" normalizeH="0" baseline="0" noProof="0" dirty="0">
              <a:ln>
                <a:noFill/>
              </a:ln>
              <a:solidFill>
                <a:srgbClr val="005EA4"/>
              </a:solidFill>
              <a:effectLst/>
              <a:uLnTx/>
              <a:uFillTx/>
              <a:latin typeface="+mn-lt"/>
              <a:ea typeface="+mn-ea"/>
              <a:cs typeface="+mn-cs"/>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lang="zh-CN" altLang="en-US" sz="2800" noProof="0" dirty="0">
                <a:ln>
                  <a:noFill/>
                </a:ln>
                <a:effectLst/>
                <a:uLnTx/>
                <a:uFillTx/>
                <a:ea typeface="宋体" panose="02010600030101010101" pitchFamily="2" charset="-122"/>
                <a:sym typeface="+mn-ea"/>
              </a:rPr>
              <a:t>实施规则、维护市场制度正常运转</a:t>
            </a:r>
            <a:endParaRPr kumimoji="0" lang="en-US"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rPr>
              <a:t>产权保护【知识产权保护】</a:t>
            </a:r>
            <a:endPar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rPr>
              <a:t>市场失灵</a:t>
            </a:r>
            <a:endPar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rPr>
              <a:t>外部性【技术溢出效应，污染】</a:t>
            </a:r>
            <a:endPar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rPr>
              <a:t>市场垄断力量</a:t>
            </a:r>
            <a:endPar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r>
              <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rPr>
              <a:t>实现更平等福利分配【治理贫困，消除不平等】</a:t>
            </a:r>
            <a:endParaRPr kumimoji="0" lang="zh-CN" altLang="en-US" sz="2800" b="0" i="0" u="none" strike="noStrike" kern="0" cap="none" spc="0" normalizeH="0" baseline="0" noProof="0" dirty="0">
              <a:ln>
                <a:noFill/>
              </a:ln>
              <a:solidFill>
                <a:srgbClr val="00B0F0"/>
              </a:solidFill>
              <a:effectLst/>
              <a:uLnTx/>
              <a:uFillTx/>
              <a:latin typeface="+mn-lt"/>
              <a:ea typeface="宋体" panose="02010600030101010101" pitchFamily="2" charset="-122"/>
              <a:sym typeface="+mn-ea"/>
            </a:endParaRPr>
          </a:p>
          <a:p>
            <a:pPr marL="742950" marR="0" lvl="1" indent="-285750" algn="l" defTabSz="914400" rtl="0" eaLnBrk="1" fontAlgn="base" latinLnBrk="0" hangingPunct="1">
              <a:lnSpc>
                <a:spcPct val="100000"/>
              </a:lnSpc>
              <a:spcBef>
                <a:spcPct val="20000"/>
              </a:spcBef>
              <a:spcAft>
                <a:spcPct val="0"/>
              </a:spcAft>
              <a:buClrTx/>
              <a:buSzTx/>
              <a:buFont typeface="Arial" panose="020B0604020202020204" pitchFamily="34" charset="0"/>
              <a:buChar char="–"/>
              <a:defRPr/>
            </a:pPr>
            <a:endParaRPr kumimoji="0" lang="en-US" sz="2800" b="0" i="0" u="none" strike="noStrike" kern="0" cap="none" spc="0" normalizeH="0" baseline="0" noProof="0" dirty="0">
              <a:ln>
                <a:noFill/>
              </a:ln>
              <a:solidFill>
                <a:schemeClr val="tx1"/>
              </a:solidFill>
              <a:effectLst/>
              <a:uLnTx/>
              <a:uFillTx/>
              <a:latin typeface="+mn-lt"/>
            </a:endParaRPr>
          </a:p>
        </p:txBody>
      </p:sp>
      <p:sp>
        <p:nvSpPr>
          <p:cNvPr id="61445"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a:xfrm>
            <a:off x="1049338" y="101600"/>
            <a:ext cx="8094662" cy="860425"/>
          </a:xfrm>
        </p:spPr>
        <p:txBody>
          <a:bodyPr vert="horz" wrap="square" lIns="91440" tIns="45720" rIns="91440" bIns="45720" anchor="t"/>
          <a:lstStyle/>
          <a:p>
            <a:pPr eaLnBrk="1" hangingPunct="1"/>
            <a:r>
              <a:rPr lang="zh-CN" altLang="en-US" dirty="0">
                <a:ea typeface="宋体" panose="02010600030101010101" pitchFamily="2" charset="-122"/>
              </a:rPr>
              <a:t>经济学的十大原理</a:t>
            </a:r>
            <a:endParaRPr lang="en-US" altLang="zh-CN" dirty="0">
              <a:ea typeface="宋体" panose="02010600030101010101" pitchFamily="2" charset="-122"/>
            </a:endParaRPr>
          </a:p>
        </p:txBody>
      </p:sp>
      <p:sp>
        <p:nvSpPr>
          <p:cNvPr id="65539" name="Content Placeholder 2"/>
          <p:cNvSpPr>
            <a:spLocks noGrp="1"/>
          </p:cNvSpPr>
          <p:nvPr>
            <p:ph idx="1"/>
          </p:nvPr>
        </p:nvSpPr>
        <p:spPr>
          <a:xfrm>
            <a:off x="278130" y="1025525"/>
            <a:ext cx="8047355" cy="5422900"/>
          </a:xfrm>
        </p:spPr>
        <p:txBody>
          <a:bodyPr vert="horz" wrap="square" lIns="91440" tIns="45720" rIns="91440" bIns="45720" anchor="t"/>
          <a:lstStyle/>
          <a:p>
            <a:r>
              <a:rPr lang="zh-CN" altLang="en-US" dirty="0">
                <a:latin typeface="+mn-lt"/>
                <a:ea typeface="宋体" panose="02010600030101010101" pitchFamily="2" charset="-122"/>
                <a:cs typeface="+mn-cs"/>
              </a:rPr>
              <a:t>整体经济如何运行</a:t>
            </a:r>
            <a:endParaRPr lang="en-US" altLang="zh-CN" dirty="0">
              <a:latin typeface="+mn-lt"/>
              <a:ea typeface="宋体" panose="02010600030101010101" pitchFamily="2" charset="-122"/>
              <a:cs typeface="+mn-cs"/>
            </a:endParaRPr>
          </a:p>
          <a:p>
            <a:pPr marL="971550" lvl="1" indent="-514350">
              <a:buFont typeface="Arial" panose="020B0604020202020204" pitchFamily="34" charset="0"/>
              <a:buAutoNum type="arabicPeriod" startAt="8"/>
            </a:pPr>
            <a:r>
              <a:rPr lang="zh-CN" altLang="en-US" dirty="0">
                <a:ea typeface="宋体" panose="02010600030101010101" pitchFamily="2" charset="-122"/>
                <a:cs typeface="+mn-cs"/>
              </a:rPr>
              <a:t>一个国家的生活水平取决于其生产物品和提供劳务的能力</a:t>
            </a:r>
            <a:endParaRPr lang="zh-CN" altLang="en-US" dirty="0">
              <a:ea typeface="宋体" panose="02010600030101010101" pitchFamily="2" charset="-122"/>
              <a:cs typeface="+mn-cs"/>
            </a:endParaRPr>
          </a:p>
          <a:p>
            <a:pPr marL="971550" lvl="1" indent="-514350">
              <a:buFont typeface="Arial" panose="020B0604020202020204" pitchFamily="34" charset="0"/>
              <a:buAutoNum type="arabicPeriod" startAt="8"/>
            </a:pPr>
            <a:r>
              <a:rPr lang="zh-CN" altLang="en-US" dirty="0">
                <a:ea typeface="宋体" panose="02010600030101010101" pitchFamily="2" charset="-122"/>
                <a:cs typeface="+mn-cs"/>
                <a:sym typeface="+mn-ea"/>
              </a:rPr>
              <a:t>当政府发行过多货币时会带来价格水平上涨</a:t>
            </a:r>
            <a:endParaRPr lang="zh-CN" altLang="en-US" dirty="0">
              <a:ea typeface="宋体" panose="02010600030101010101" pitchFamily="2" charset="-122"/>
              <a:cs typeface="+mn-cs"/>
              <a:sym typeface="+mn-ea"/>
            </a:endParaRPr>
          </a:p>
          <a:p>
            <a:pPr marL="971550" lvl="1" indent="-514350">
              <a:buFont typeface="Arial" panose="020B0604020202020204" pitchFamily="34" charset="0"/>
              <a:buAutoNum type="arabicPeriod" startAt="8"/>
            </a:pPr>
            <a:r>
              <a:rPr lang="zh-CN" altLang="en-US" dirty="0">
                <a:ea typeface="宋体" panose="02010600030101010101" pitchFamily="2" charset="-122"/>
                <a:cs typeface="+mn-cs"/>
                <a:sym typeface="+mn-ea"/>
              </a:rPr>
              <a:t>社会面临在通胀与失业之间存在短期取舍</a:t>
            </a:r>
            <a:endParaRPr lang="zh-CN" altLang="en-US" dirty="0">
              <a:ea typeface="宋体" panose="02010600030101010101" pitchFamily="2" charset="-122"/>
              <a:cs typeface="+mn-cs"/>
              <a:sym typeface="+mn-ea"/>
            </a:endParaRPr>
          </a:p>
          <a:p>
            <a:pPr marL="971550" lvl="1" indent="-514350">
              <a:buFont typeface="Arial" panose="020B0604020202020204" pitchFamily="34" charset="0"/>
              <a:buAutoNum type="arabicPeriod" startAt="8"/>
            </a:pPr>
            <a:endParaRPr lang="zh-CN" altLang="en-US" dirty="0">
              <a:ea typeface="宋体" panose="02010600030101010101" pitchFamily="2" charset="-122"/>
            </a:endParaRPr>
          </a:p>
          <a:p>
            <a:pPr marL="971550" lvl="1" indent="-514350">
              <a:buFont typeface="Arial" panose="020B0604020202020204" pitchFamily="34" charset="0"/>
              <a:buAutoNum type="arabicPeriod" startAt="8"/>
            </a:pPr>
            <a:endParaRPr lang="en-US" altLang="zh-CN" dirty="0">
              <a:ea typeface="宋体" panose="02010600030101010101" pitchFamily="2" charset="-122"/>
            </a:endParaRPr>
          </a:p>
          <a:p>
            <a:pPr marL="971550" lvl="1" indent="-514350">
              <a:buFont typeface="Arial" panose="020B0604020202020204" pitchFamily="34" charset="0"/>
              <a:buAutoNum type="arabicPeriod" startAt="8"/>
            </a:pPr>
            <a:endParaRPr lang="en-US" altLang="zh-CN" dirty="0">
              <a:ea typeface="宋体" panose="02010600030101010101" pitchFamily="2" charset="-122"/>
            </a:endParaRPr>
          </a:p>
        </p:txBody>
      </p:sp>
      <p:sp>
        <p:nvSpPr>
          <p:cNvPr id="6554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1568450" y="101600"/>
            <a:ext cx="7575550" cy="860425"/>
          </a:xfrm>
        </p:spPr>
        <p:txBody>
          <a:bodyPr vert="horz" wrap="square" lIns="91440" tIns="45720" rIns="91440" bIns="45720" anchor="t"/>
          <a:lstStyle/>
          <a:p>
            <a:pPr algn="l" eaLnBrk="1" hangingPunct="1"/>
            <a:r>
              <a:rPr lang="zh-CN" altLang="en-US" sz="3600" dirty="0">
                <a:ea typeface="宋体" panose="02010600030101010101" pitchFamily="2" charset="-122"/>
              </a:rPr>
              <a:t>整体经济如何运行</a:t>
            </a:r>
            <a:r>
              <a:rPr lang="en-US" altLang="zh-CN" sz="3300" dirty="0">
                <a:ea typeface="宋体" panose="02010600030101010101" pitchFamily="2" charset="-122"/>
              </a:rPr>
              <a:t>, #8</a:t>
            </a:r>
            <a:endParaRPr lang="en-US" altLang="zh-CN" sz="3300" dirty="0">
              <a:ea typeface="宋体" panose="02010600030101010101" pitchFamily="2" charset="-122"/>
            </a:endParaRPr>
          </a:p>
        </p:txBody>
      </p:sp>
      <p:sp>
        <p:nvSpPr>
          <p:cNvPr id="39939" name="Content Placeholder 2"/>
          <p:cNvSpPr>
            <a:spLocks noGrp="1"/>
          </p:cNvSpPr>
          <p:nvPr>
            <p:ph idx="1"/>
          </p:nvPr>
        </p:nvSpPr>
        <p:spPr>
          <a:xfrm>
            <a:off x="278130" y="1025525"/>
            <a:ext cx="4749800" cy="5422900"/>
          </a:xfrm>
        </p:spPr>
        <p:txBody>
          <a:bodyPr vert="horz" wrap="square" lIns="91440" tIns="45720" rIns="91440" bIns="45720" numCol="1" anchor="t" anchorCtr="0" compatLnSpc="1"/>
          <a:lstStyle/>
          <a:p>
            <a:pPr marL="0" marR="0" lvl="1" indent="0" algn="l" defTabSz="914400" rtl="0" eaLnBrk="1" fontAlgn="base" latinLnBrk="0" hangingPunct="1">
              <a:lnSpc>
                <a:spcPct val="100000"/>
              </a:lnSpc>
              <a:spcBef>
                <a:spcPct val="20000"/>
              </a:spcBef>
              <a:spcAft>
                <a:spcPct val="0"/>
              </a:spcAft>
              <a:buClrTx/>
              <a:buSzTx/>
              <a:buFontTx/>
              <a:buNone/>
              <a:defRPr/>
            </a:pPr>
            <a:r>
              <a:rPr kumimoji="0" lang="en-US" sz="2800" b="0" i="0" u="none" strike="noStrike" kern="0" cap="none" spc="0" normalizeH="0" baseline="0" noProof="0" dirty="0">
                <a:ln>
                  <a:noFill/>
                </a:ln>
                <a:solidFill>
                  <a:srgbClr val="CC0000"/>
                </a:solidFill>
                <a:effectLst/>
                <a:uLnTx/>
                <a:uFillTx/>
                <a:latin typeface="+mn-lt"/>
                <a:ea typeface="+mn-ea"/>
                <a:cs typeface="+mn-cs"/>
              </a:rPr>
              <a:t>8: </a:t>
            </a:r>
            <a:r>
              <a:rPr lang="zh-CN" altLang="en-US" sz="2800" dirty="0">
                <a:ea typeface="宋体" panose="02010600030101010101" pitchFamily="2" charset="-122"/>
                <a:sym typeface="+mn-ea"/>
              </a:rPr>
              <a:t>一个国家的</a:t>
            </a:r>
            <a:r>
              <a:rPr lang="zh-CN" altLang="en-US" sz="2800" dirty="0">
                <a:solidFill>
                  <a:srgbClr val="FF0000"/>
                </a:solidFill>
                <a:ea typeface="宋体" panose="02010600030101010101" pitchFamily="2" charset="-122"/>
                <a:sym typeface="+mn-ea"/>
              </a:rPr>
              <a:t>生活水平</a:t>
            </a:r>
            <a:r>
              <a:rPr lang="zh-CN" altLang="en-US" sz="2800" dirty="0">
                <a:ea typeface="宋体" panose="02010600030101010101" pitchFamily="2" charset="-122"/>
                <a:sym typeface="+mn-ea"/>
              </a:rPr>
              <a:t>取决于其生产物品和提供劳务的能力</a:t>
            </a:r>
            <a:endParaRPr lang="zh-CN" altLang="en-US" sz="2800" dirty="0">
              <a:ea typeface="宋体" panose="02010600030101010101" pitchFamily="2" charset="-122"/>
            </a:endParaRPr>
          </a:p>
          <a:p>
            <a:pPr marR="0" lvl="0" algn="l" defTabSz="914400" rtl="0" eaLnBrk="1" fontAlgn="base" latinLnBrk="0" hangingPunct="1">
              <a:lnSpc>
                <a:spcPct val="100000"/>
              </a:lnSpc>
              <a:spcBef>
                <a:spcPct val="20000"/>
              </a:spcBef>
              <a:spcAft>
                <a:spcPct val="0"/>
              </a:spcAft>
              <a:buClrTx/>
              <a:buSzTx/>
              <a:defRPr/>
            </a:pPr>
            <a:endParaRPr kumimoji="0" lang="en-US" sz="2400" b="0" i="0" u="none" strike="noStrike" kern="0" cap="none" spc="0" normalizeH="0" baseline="0" noProof="0" dirty="0">
              <a:ln>
                <a:noFill/>
              </a:ln>
              <a:solidFill>
                <a:srgbClr val="FF0000"/>
              </a:solidFill>
              <a:effectLst/>
              <a:uLnTx/>
              <a:uFillTx/>
              <a:latin typeface="+mn-lt"/>
            </a:endParaRPr>
          </a:p>
          <a:p>
            <a:pPr marR="0" lvl="0" algn="l" defTabSz="914400" rtl="0" eaLnBrk="1" fontAlgn="base" latinLnBrk="0" hangingPunct="1">
              <a:lnSpc>
                <a:spcPct val="100000"/>
              </a:lnSpc>
              <a:spcBef>
                <a:spcPct val="20000"/>
              </a:spcBef>
              <a:spcAft>
                <a:spcPct val="0"/>
              </a:spcAft>
              <a:buClrTx/>
              <a:buSzTx/>
              <a:defRPr/>
            </a:pPr>
            <a:r>
              <a:rPr kumimoji="0" lang="en-US" sz="2400" b="0" i="0" u="none" strike="noStrike" kern="0" cap="none" spc="0" normalizeH="0" baseline="0" noProof="0" dirty="0">
                <a:ln>
                  <a:noFill/>
                </a:ln>
                <a:solidFill>
                  <a:srgbClr val="FF0000"/>
                </a:solidFill>
                <a:effectLst/>
                <a:uLnTx/>
                <a:uFillTx/>
                <a:latin typeface="+mn-lt"/>
              </a:rPr>
              <a:t>生产率是生活水平的首要决定因素</a:t>
            </a:r>
            <a:endParaRPr kumimoji="0" lang="en-US" sz="2400" b="0" i="0" u="none" strike="noStrike" kern="0" cap="none" spc="0" normalizeH="0" baseline="0" noProof="0" dirty="0">
              <a:ln>
                <a:noFill/>
              </a:ln>
              <a:solidFill>
                <a:srgbClr val="FF0000"/>
              </a:solidFill>
              <a:effectLst/>
              <a:uLnTx/>
              <a:uFillTx/>
              <a:latin typeface="+mn-lt"/>
            </a:endParaRPr>
          </a:p>
          <a:p>
            <a:pPr marR="0" lvl="0" algn="l" defTabSz="914400" rtl="0" eaLnBrk="1" fontAlgn="base" latinLnBrk="0" hangingPunct="1">
              <a:lnSpc>
                <a:spcPct val="100000"/>
              </a:lnSpc>
              <a:spcBef>
                <a:spcPct val="20000"/>
              </a:spcBef>
              <a:spcAft>
                <a:spcPct val="0"/>
              </a:spcAft>
              <a:buClrTx/>
              <a:buSzTx/>
              <a:defRPr/>
            </a:pPr>
            <a:endParaRPr kumimoji="0" lang="zh-CN" altLang="en-US" sz="2400" b="0" i="0" u="none" strike="noStrike" kern="0" cap="none" spc="0" normalizeH="0" baseline="0" noProof="0" dirty="0">
              <a:ln>
                <a:noFill/>
              </a:ln>
              <a:solidFill>
                <a:schemeClr val="tx2"/>
              </a:solidFill>
              <a:effectLst/>
              <a:uLnTx/>
              <a:uFillTx/>
              <a:latin typeface="+mn-lt"/>
            </a:endParaRPr>
          </a:p>
          <a:p>
            <a:pPr marR="0" lvl="0" algn="l" defTabSz="914400" rtl="0" eaLnBrk="1" fontAlgn="base" latinLnBrk="0" hangingPunct="1">
              <a:lnSpc>
                <a:spcPct val="100000"/>
              </a:lnSpc>
              <a:spcBef>
                <a:spcPct val="20000"/>
              </a:spcBef>
              <a:spcAft>
                <a:spcPct val="0"/>
              </a:spcAft>
              <a:buClrTx/>
              <a:buSzTx/>
              <a:defRPr/>
            </a:pPr>
            <a:r>
              <a:rPr kumimoji="0" lang="zh-CN" altLang="en-US" sz="2400" b="0" i="0" u="none" strike="noStrike" kern="0" cap="none" spc="0" normalizeH="0" baseline="0" noProof="0" dirty="0">
                <a:ln>
                  <a:noFill/>
                </a:ln>
                <a:solidFill>
                  <a:schemeClr val="tx2"/>
                </a:solidFill>
                <a:effectLst/>
                <a:uLnTx/>
                <a:uFillTx/>
                <a:latin typeface="+mn-lt"/>
              </a:rPr>
              <a:t>高收人国家的公民比低收入国家的公民拥有更多电视机、更多汽车、更好的营养、更好的医疗保健，以及更长的预期寿命</a:t>
            </a:r>
            <a:endParaRPr kumimoji="0" lang="zh-CN" altLang="en-US" sz="2400" b="0" i="0" u="none" strike="noStrike" kern="0" cap="none" spc="0" normalizeH="0" baseline="0" noProof="0" dirty="0">
              <a:ln>
                <a:noFill/>
              </a:ln>
              <a:solidFill>
                <a:srgbClr val="FF0000"/>
              </a:solidFill>
              <a:effectLst/>
              <a:uLnTx/>
              <a:uFillTx/>
              <a:latin typeface="+mn-lt"/>
            </a:endParaRPr>
          </a:p>
          <a:p>
            <a:pPr marR="0" lvl="0" algn="l" defTabSz="914400" rtl="0" eaLnBrk="1" fontAlgn="base" latinLnBrk="0" hangingPunct="1">
              <a:lnSpc>
                <a:spcPct val="100000"/>
              </a:lnSpc>
              <a:spcBef>
                <a:spcPct val="20000"/>
              </a:spcBef>
              <a:spcAft>
                <a:spcPct val="0"/>
              </a:spcAft>
              <a:buClrTx/>
              <a:buSzTx/>
              <a:defRPr/>
            </a:pPr>
            <a:endParaRPr kumimoji="0" lang="zh-CN" altLang="en-US" sz="2400" b="0" i="0" u="none" strike="noStrike" kern="0" cap="none" spc="0" normalizeH="0" baseline="0" noProof="0" dirty="0">
              <a:ln>
                <a:noFill/>
              </a:ln>
              <a:solidFill>
                <a:srgbClr val="FF0000"/>
              </a:solidFill>
              <a:effectLst/>
              <a:uLnTx/>
              <a:uFillTx/>
              <a:latin typeface="+mn-lt"/>
            </a:endParaRPr>
          </a:p>
        </p:txBody>
      </p:sp>
      <p:sp>
        <p:nvSpPr>
          <p:cNvPr id="68613"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pic>
        <p:nvPicPr>
          <p:cNvPr id="2" name="图片 1" descr="e4983ea58f344f5896551c5b6549276a_th[1]"/>
          <p:cNvPicPr>
            <a:picLocks noChangeAspect="1"/>
          </p:cNvPicPr>
          <p:nvPr/>
        </p:nvPicPr>
        <p:blipFill>
          <a:blip r:embed="rId1"/>
          <a:stretch>
            <a:fillRect/>
          </a:stretch>
        </p:blipFill>
        <p:spPr>
          <a:xfrm>
            <a:off x="5562600" y="902970"/>
            <a:ext cx="3576955" cy="2286000"/>
          </a:xfrm>
          <a:prstGeom prst="rect">
            <a:avLst/>
          </a:prstGeom>
        </p:spPr>
      </p:pic>
      <p:sp>
        <p:nvSpPr>
          <p:cNvPr id="3" name="文本框 2"/>
          <p:cNvSpPr txBox="1"/>
          <p:nvPr/>
        </p:nvSpPr>
        <p:spPr>
          <a:xfrm>
            <a:off x="5487035" y="3461385"/>
            <a:ext cx="2885440" cy="903605"/>
          </a:xfrm>
          <a:prstGeom prst="rect">
            <a:avLst/>
          </a:prstGeom>
          <a:noFill/>
        </p:spPr>
        <p:txBody>
          <a:bodyPr wrap="square" rtlCol="0" anchor="t">
            <a:spAutoFit/>
          </a:bodyPr>
          <a:lstStyle/>
          <a:p>
            <a:pPr marR="0" lvl="0" algn="l" defTabSz="914400" rtl="0" eaLnBrk="1" fontAlgn="base" latinLnBrk="0" hangingPunct="1">
              <a:lnSpc>
                <a:spcPct val="100000"/>
              </a:lnSpc>
              <a:spcBef>
                <a:spcPct val="20000"/>
              </a:spcBef>
              <a:spcAft>
                <a:spcPct val="0"/>
              </a:spcAft>
              <a:buClrTx/>
              <a:buSzTx/>
              <a:defRPr/>
            </a:pPr>
            <a:r>
              <a:rPr lang="zh-CN" altLang="en-US" sz="2400" b="1" noProof="0" dirty="0">
                <a:ln>
                  <a:noFill/>
                </a:ln>
                <a:solidFill>
                  <a:schemeClr val="tx2"/>
                </a:solidFill>
                <a:effectLst/>
                <a:uLnTx/>
                <a:uFillTx/>
                <a:sym typeface="+mn-ea"/>
              </a:rPr>
              <a:t>如何提升生产力</a:t>
            </a:r>
            <a:endParaRPr kumimoji="0" lang="zh-CN" altLang="en-US" sz="2400" b="0" i="0" u="none" strike="noStrike" kern="0" cap="none" spc="0" normalizeH="0" baseline="0" noProof="0" dirty="0">
              <a:ln>
                <a:noFill/>
              </a:ln>
              <a:solidFill>
                <a:srgbClr val="FF0000"/>
              </a:solidFill>
              <a:effectLst/>
              <a:uLnTx/>
              <a:uFillTx/>
              <a:latin typeface="+mn-lt"/>
            </a:endParaRPr>
          </a:p>
          <a:p>
            <a:pPr marR="0" lvl="0" algn="l" defTabSz="914400" rtl="0" eaLnBrk="1" fontAlgn="base" latinLnBrk="0" hangingPunct="1">
              <a:lnSpc>
                <a:spcPct val="100000"/>
              </a:lnSpc>
              <a:spcBef>
                <a:spcPct val="20000"/>
              </a:spcBef>
              <a:spcAft>
                <a:spcPct val="0"/>
              </a:spcAft>
              <a:buClrTx/>
              <a:buSzTx/>
              <a:defRPr/>
            </a:pPr>
            <a:endParaRPr kumimoji="0" lang="zh-CN" altLang="en-US" sz="2400" b="0" i="0" u="none" strike="noStrike" kern="0" cap="none" spc="0" normalizeH="0" baseline="0" noProof="0" dirty="0">
              <a:ln>
                <a:noFill/>
              </a:ln>
              <a:solidFill>
                <a:srgbClr val="FF0000"/>
              </a:solidFill>
              <a:effectLst/>
              <a:uLnTx/>
              <a:uFillTx/>
              <a:latin typeface="+mn-lt"/>
              <a:sym typeface="+mn-ea"/>
            </a:endParaRPr>
          </a:p>
        </p:txBody>
      </p:sp>
      <p:sp>
        <p:nvSpPr>
          <p:cNvPr id="4" name="文本框 3"/>
          <p:cNvSpPr txBox="1"/>
          <p:nvPr/>
        </p:nvSpPr>
        <p:spPr>
          <a:xfrm>
            <a:off x="5628005" y="4640580"/>
            <a:ext cx="2821940" cy="1198880"/>
          </a:xfrm>
          <a:prstGeom prst="rect">
            <a:avLst/>
          </a:prstGeom>
          <a:noFill/>
        </p:spPr>
        <p:txBody>
          <a:bodyPr wrap="square" rtlCol="0">
            <a:spAutoFit/>
          </a:bodyPr>
          <a:lstStyle/>
          <a:p>
            <a:pPr algn="l"/>
            <a:r>
              <a:rPr lang="zh-CN" altLang="en-US" sz="2400" kern="0" noProof="0" dirty="0">
                <a:ln>
                  <a:noFill/>
                </a:ln>
                <a:solidFill>
                  <a:srgbClr val="FF0000"/>
                </a:solidFill>
                <a:effectLst/>
                <a:uLnTx/>
                <a:uFillTx/>
                <a:latin typeface="+mn-lt"/>
                <a:sym typeface="+mn-ea"/>
              </a:rPr>
              <a:t>发展是第一要务，人才是第一资源，创新是第一动力</a:t>
            </a:r>
            <a:endParaRPr kumimoji="0" lang="zh-CN" altLang="en-US" sz="2400" b="0" i="0" u="none" strike="noStrike" kern="0" cap="none" spc="0" normalizeH="0" baseline="0" noProof="0" dirty="0">
              <a:ln>
                <a:noFill/>
              </a:ln>
              <a:solidFill>
                <a:srgbClr val="FF0000"/>
              </a:solidFill>
              <a:effectLst/>
              <a:uLnTx/>
              <a:uFillTx/>
              <a:latin typeface="+mn-lt"/>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图片 1"/>
          <p:cNvPicPr>
            <a:picLocks noChangeAspect="1"/>
          </p:cNvPicPr>
          <p:nvPr/>
        </p:nvPicPr>
        <p:blipFill>
          <a:blip r:embed="rId1"/>
          <a:stretch>
            <a:fillRect/>
          </a:stretch>
        </p:blipFill>
        <p:spPr>
          <a:xfrm>
            <a:off x="5267325" y="998538"/>
            <a:ext cx="3670300" cy="2578100"/>
          </a:xfrm>
          <a:prstGeom prst="rect">
            <a:avLst/>
          </a:prstGeom>
          <a:noFill/>
          <a:ln w="9525">
            <a:noFill/>
          </a:ln>
        </p:spPr>
      </p:pic>
      <p:pic>
        <p:nvPicPr>
          <p:cNvPr id="67587" name="图片 2"/>
          <p:cNvPicPr>
            <a:picLocks noChangeAspect="1"/>
          </p:cNvPicPr>
          <p:nvPr/>
        </p:nvPicPr>
        <p:blipFill>
          <a:blip r:embed="rId2"/>
          <a:stretch>
            <a:fillRect/>
          </a:stretch>
        </p:blipFill>
        <p:spPr>
          <a:xfrm>
            <a:off x="906463" y="3768725"/>
            <a:ext cx="3530600" cy="2419350"/>
          </a:xfrm>
          <a:prstGeom prst="rect">
            <a:avLst/>
          </a:prstGeom>
          <a:noFill/>
          <a:ln w="9525">
            <a:noFill/>
          </a:ln>
        </p:spPr>
      </p:pic>
      <p:sp>
        <p:nvSpPr>
          <p:cNvPr id="2" name="文本框 1"/>
          <p:cNvSpPr txBox="1"/>
          <p:nvPr/>
        </p:nvSpPr>
        <p:spPr>
          <a:xfrm>
            <a:off x="5720080" y="3768725"/>
            <a:ext cx="3299460" cy="2288540"/>
          </a:xfrm>
          <a:prstGeom prst="rect">
            <a:avLst/>
          </a:prstGeom>
          <a:noFill/>
        </p:spPr>
        <p:txBody>
          <a:bodyPr wrap="square" rtlCol="0" anchor="t">
            <a:spAutoFit/>
          </a:bodyPr>
          <a:lstStyle/>
          <a:p>
            <a:pPr marR="0" lvl="0" algn="l" defTabSz="914400" rtl="0" eaLnBrk="1" fontAlgn="base" latinLnBrk="0" hangingPunct="1">
              <a:lnSpc>
                <a:spcPct val="100000"/>
              </a:lnSpc>
              <a:spcBef>
                <a:spcPct val="20000"/>
              </a:spcBef>
              <a:spcAft>
                <a:spcPct val="0"/>
              </a:spcAft>
              <a:buClrTx/>
              <a:buSzTx/>
              <a:defRPr/>
            </a:pPr>
            <a:r>
              <a:rPr lang="en-US" noProof="0" dirty="0">
                <a:ln>
                  <a:noFill/>
                </a:ln>
                <a:solidFill>
                  <a:schemeClr val="tx2"/>
                </a:solidFill>
                <a:effectLst/>
                <a:uLnTx/>
                <a:uFillTx/>
                <a:sym typeface="+mn-ea"/>
              </a:rPr>
              <a:t>生产率</a:t>
            </a:r>
            <a:r>
              <a:rPr lang="zh-CN" altLang="en-US" noProof="0" dirty="0">
                <a:ln>
                  <a:noFill/>
                </a:ln>
                <a:solidFill>
                  <a:schemeClr val="tx2"/>
                </a:solidFill>
                <a:effectLst/>
                <a:uLnTx/>
                <a:uFillTx/>
                <a:sym typeface="+mn-ea"/>
              </a:rPr>
              <a:t>提升的总需求路径：</a:t>
            </a:r>
            <a:endParaRPr lang="zh-CN" altLang="en-US" noProof="0" dirty="0">
              <a:ln>
                <a:noFill/>
              </a:ln>
              <a:solidFill>
                <a:schemeClr val="tx2"/>
              </a:solidFill>
              <a:effectLst/>
              <a:uLnTx/>
              <a:uFillTx/>
              <a:sym typeface="+mn-ea"/>
            </a:endParaRPr>
          </a:p>
          <a:p>
            <a:pPr marR="0" lvl="0" algn="l" defTabSz="914400" rtl="0" eaLnBrk="1" fontAlgn="base" latinLnBrk="0" hangingPunct="1">
              <a:lnSpc>
                <a:spcPct val="100000"/>
              </a:lnSpc>
              <a:spcBef>
                <a:spcPct val="20000"/>
              </a:spcBef>
              <a:spcAft>
                <a:spcPct val="0"/>
              </a:spcAft>
              <a:buClrTx/>
              <a:buSzTx/>
              <a:defRPr/>
            </a:pPr>
            <a:r>
              <a:rPr lang="zh-CN" altLang="en-US" noProof="0" dirty="0">
                <a:ln>
                  <a:noFill/>
                </a:ln>
                <a:solidFill>
                  <a:schemeClr val="tx2"/>
                </a:solidFill>
                <a:effectLst/>
                <a:uLnTx/>
                <a:uFillTx/>
                <a:sym typeface="+mn-ea"/>
              </a:rPr>
              <a:t>【投资</a:t>
            </a:r>
            <a:r>
              <a:rPr lang="en-US" altLang="zh-CN" noProof="0" dirty="0">
                <a:ln>
                  <a:noFill/>
                </a:ln>
                <a:solidFill>
                  <a:schemeClr val="tx2"/>
                </a:solidFill>
                <a:effectLst/>
                <a:uLnTx/>
                <a:uFillTx/>
                <a:sym typeface="+mn-ea"/>
              </a:rPr>
              <a:t>+</a:t>
            </a:r>
            <a:r>
              <a:rPr lang="zh-CN" altLang="en-US" noProof="0" dirty="0">
                <a:ln>
                  <a:noFill/>
                </a:ln>
                <a:solidFill>
                  <a:schemeClr val="tx2"/>
                </a:solidFill>
                <a:effectLst/>
                <a:uLnTx/>
                <a:uFillTx/>
                <a:sym typeface="+mn-ea"/>
              </a:rPr>
              <a:t>消费</a:t>
            </a:r>
            <a:r>
              <a:rPr lang="en-US" altLang="zh-CN" noProof="0" dirty="0">
                <a:ln>
                  <a:noFill/>
                </a:ln>
                <a:solidFill>
                  <a:schemeClr val="tx2"/>
                </a:solidFill>
                <a:effectLst/>
                <a:uLnTx/>
                <a:uFillTx/>
                <a:sym typeface="+mn-ea"/>
              </a:rPr>
              <a:t>+</a:t>
            </a:r>
            <a:r>
              <a:rPr lang="zh-CN" altLang="en-US" noProof="0" dirty="0">
                <a:ln>
                  <a:noFill/>
                </a:ln>
                <a:solidFill>
                  <a:schemeClr val="tx2"/>
                </a:solidFill>
                <a:effectLst/>
                <a:uLnTx/>
                <a:uFillTx/>
                <a:sym typeface="+mn-ea"/>
              </a:rPr>
              <a:t>出口】</a:t>
            </a:r>
            <a:endParaRPr lang="zh-CN" altLang="en-US"/>
          </a:p>
        </p:txBody>
      </p:sp>
      <p:sp>
        <p:nvSpPr>
          <p:cNvPr id="3" name="文本框 2"/>
          <p:cNvSpPr txBox="1"/>
          <p:nvPr/>
        </p:nvSpPr>
        <p:spPr>
          <a:xfrm>
            <a:off x="537845" y="1389380"/>
            <a:ext cx="4349115" cy="1765300"/>
          </a:xfrm>
          <a:prstGeom prst="rect">
            <a:avLst/>
          </a:prstGeom>
          <a:noFill/>
        </p:spPr>
        <p:txBody>
          <a:bodyPr wrap="square" rtlCol="0" anchor="t">
            <a:spAutoFit/>
          </a:bodyPr>
          <a:lstStyle/>
          <a:p>
            <a:pPr marR="0" lvl="0" algn="l" defTabSz="914400" rtl="0" eaLnBrk="1" fontAlgn="base" latinLnBrk="0" hangingPunct="1">
              <a:lnSpc>
                <a:spcPct val="100000"/>
              </a:lnSpc>
              <a:spcBef>
                <a:spcPct val="20000"/>
              </a:spcBef>
              <a:spcAft>
                <a:spcPct val="0"/>
              </a:spcAft>
              <a:buClrTx/>
              <a:buSzTx/>
              <a:defRPr/>
            </a:pPr>
            <a:r>
              <a:rPr lang="zh-CN" altLang="en-US" noProof="0" dirty="0">
                <a:ln>
                  <a:noFill/>
                </a:ln>
                <a:solidFill>
                  <a:schemeClr val="tx2"/>
                </a:solidFill>
                <a:effectLst/>
                <a:uLnTx/>
                <a:uFillTx/>
                <a:sym typeface="+mn-ea"/>
              </a:rPr>
              <a:t>总供给：</a:t>
            </a:r>
            <a:endParaRPr lang="zh-CN" altLang="en-US" noProof="0" dirty="0">
              <a:ln>
                <a:noFill/>
              </a:ln>
              <a:solidFill>
                <a:schemeClr val="tx2"/>
              </a:solidFill>
              <a:effectLst/>
              <a:uLnTx/>
              <a:uFillTx/>
              <a:sym typeface="+mn-ea"/>
            </a:endParaRPr>
          </a:p>
          <a:p>
            <a:pPr marR="0" lvl="0" algn="l" defTabSz="914400" rtl="0" eaLnBrk="1" fontAlgn="base" latinLnBrk="0" hangingPunct="1">
              <a:lnSpc>
                <a:spcPct val="100000"/>
              </a:lnSpc>
              <a:spcBef>
                <a:spcPct val="20000"/>
              </a:spcBef>
              <a:spcAft>
                <a:spcPct val="0"/>
              </a:spcAft>
              <a:buClrTx/>
              <a:buSzTx/>
              <a:defRPr/>
            </a:pPr>
            <a:r>
              <a:rPr lang="zh-CN" altLang="en-US" noProof="0" dirty="0">
                <a:ln>
                  <a:noFill/>
                </a:ln>
                <a:solidFill>
                  <a:schemeClr val="tx2"/>
                </a:solidFill>
                <a:effectLst/>
                <a:uLnTx/>
                <a:uFillTx/>
                <a:sym typeface="+mn-ea"/>
              </a:rPr>
              <a:t>要素累积</a:t>
            </a:r>
            <a:r>
              <a:rPr lang="en-US" altLang="zh-CN" noProof="0" dirty="0">
                <a:ln>
                  <a:noFill/>
                </a:ln>
                <a:solidFill>
                  <a:schemeClr val="tx2"/>
                </a:solidFill>
                <a:effectLst/>
                <a:uLnTx/>
                <a:uFillTx/>
                <a:sym typeface="+mn-ea"/>
              </a:rPr>
              <a:t>+</a:t>
            </a:r>
            <a:r>
              <a:rPr lang="zh-CN" altLang="en-US" noProof="0" dirty="0">
                <a:ln>
                  <a:noFill/>
                </a:ln>
                <a:solidFill>
                  <a:schemeClr val="tx2"/>
                </a:solidFill>
                <a:effectLst/>
                <a:uLnTx/>
                <a:uFillTx/>
                <a:sym typeface="+mn-ea"/>
              </a:rPr>
              <a:t>要素效率</a:t>
            </a:r>
            <a:r>
              <a:rPr lang="en-US" altLang="zh-CN" noProof="0" dirty="0">
                <a:ln>
                  <a:noFill/>
                </a:ln>
                <a:solidFill>
                  <a:schemeClr val="tx2"/>
                </a:solidFill>
                <a:effectLst/>
                <a:uLnTx/>
                <a:uFillTx/>
                <a:sym typeface="+mn-ea"/>
              </a:rPr>
              <a:t>+</a:t>
            </a:r>
            <a:r>
              <a:rPr lang="zh-CN" altLang="en-US" noProof="0" dirty="0">
                <a:ln>
                  <a:noFill/>
                </a:ln>
                <a:solidFill>
                  <a:schemeClr val="tx2"/>
                </a:solidFill>
                <a:effectLst/>
                <a:uLnTx/>
                <a:uFillTx/>
                <a:sym typeface="+mn-ea"/>
              </a:rPr>
              <a:t>技术改善</a:t>
            </a:r>
            <a:endParaRPr lang="zh-CN" altLang="en-US"/>
          </a:p>
        </p:txBody>
      </p:sp>
      <p:sp>
        <p:nvSpPr>
          <p:cNvPr id="4" name="文本框 3"/>
          <p:cNvSpPr txBox="1"/>
          <p:nvPr/>
        </p:nvSpPr>
        <p:spPr>
          <a:xfrm>
            <a:off x="1635760" y="69215"/>
            <a:ext cx="6513830" cy="614045"/>
          </a:xfrm>
          <a:prstGeom prst="rect">
            <a:avLst/>
          </a:prstGeom>
          <a:noFill/>
        </p:spPr>
        <p:txBody>
          <a:bodyPr wrap="square" rtlCol="0" anchor="t">
            <a:spAutoFit/>
          </a:bodyPr>
          <a:lstStyle/>
          <a:p>
            <a:pPr marR="0" lvl="0" algn="l" defTabSz="914400" rtl="0" eaLnBrk="1" fontAlgn="base" latinLnBrk="0" hangingPunct="1">
              <a:lnSpc>
                <a:spcPct val="100000"/>
              </a:lnSpc>
              <a:spcBef>
                <a:spcPct val="20000"/>
              </a:spcBef>
              <a:spcAft>
                <a:spcPct val="0"/>
              </a:spcAft>
              <a:buClrTx/>
              <a:buSzTx/>
              <a:defRPr/>
            </a:pPr>
            <a:r>
              <a:rPr lang="zh-CN" altLang="en-US" noProof="0" dirty="0">
                <a:ln>
                  <a:noFill/>
                </a:ln>
                <a:solidFill>
                  <a:schemeClr val="tx2"/>
                </a:solidFill>
                <a:effectLst/>
                <a:uLnTx/>
                <a:uFillTx/>
                <a:sym typeface="+mn-ea"/>
              </a:rPr>
              <a:t>宏观经济均衡：总供给</a:t>
            </a:r>
            <a:r>
              <a:rPr lang="en-US" noProof="0" dirty="0">
                <a:ln>
                  <a:noFill/>
                </a:ln>
                <a:solidFill>
                  <a:schemeClr val="tx2"/>
                </a:solidFill>
                <a:effectLst/>
                <a:uLnTx/>
                <a:uFillTx/>
                <a:sym typeface="+mn-ea"/>
              </a:rPr>
              <a:t>=</a:t>
            </a:r>
            <a:r>
              <a:rPr lang="zh-CN" altLang="en-US" noProof="0" dirty="0">
                <a:ln>
                  <a:noFill/>
                </a:ln>
                <a:solidFill>
                  <a:schemeClr val="tx2"/>
                </a:solidFill>
                <a:effectLst/>
                <a:uLnTx/>
                <a:uFillTx/>
                <a:sym typeface="+mn-ea"/>
              </a:rPr>
              <a:t>总需求</a:t>
            </a:r>
            <a:endParaRPr lang="zh-CN" altLang="en-US" noProof="0" dirty="0">
              <a:ln>
                <a:noFill/>
              </a:ln>
              <a:solidFill>
                <a:schemeClr val="tx2"/>
              </a:solidFill>
              <a:effectLst/>
              <a:uLnTx/>
              <a:uFillTx/>
              <a:sym typeface="+mn-ea"/>
            </a:endParaRPr>
          </a:p>
        </p:txBody>
      </p:sp>
      <p:sp>
        <p:nvSpPr>
          <p:cNvPr id="5" name="灯片编号占位符 4"/>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a:xfrm>
            <a:off x="1785938" y="101600"/>
            <a:ext cx="6997700" cy="860425"/>
          </a:xfrm>
        </p:spPr>
        <p:txBody>
          <a:bodyPr vert="horz" wrap="square" lIns="91440" tIns="45720" rIns="91440" bIns="45720" anchor="t"/>
          <a:lstStyle/>
          <a:p>
            <a:pPr algn="l" eaLnBrk="1" hangingPunct="1"/>
            <a:r>
              <a:rPr lang="zh-CN" altLang="en-US" sz="3200" dirty="0">
                <a:ea typeface="宋体" panose="02010600030101010101" pitchFamily="2" charset="-122"/>
              </a:rPr>
              <a:t>整体经济如何运行</a:t>
            </a:r>
            <a:r>
              <a:rPr lang="en-US" altLang="zh-CN" sz="3300" dirty="0">
                <a:ea typeface="宋体" panose="02010600030101010101" pitchFamily="2" charset="-122"/>
              </a:rPr>
              <a:t>, #9</a:t>
            </a:r>
            <a:endParaRPr lang="en-US" altLang="zh-CN" sz="3300" dirty="0">
              <a:ea typeface="宋体" panose="02010600030101010101" pitchFamily="2" charset="-122"/>
            </a:endParaRPr>
          </a:p>
        </p:txBody>
      </p:sp>
      <p:sp>
        <p:nvSpPr>
          <p:cNvPr id="70659" name="Content Placeholder 2"/>
          <p:cNvSpPr>
            <a:spLocks noGrp="1"/>
          </p:cNvSpPr>
          <p:nvPr>
            <p:ph idx="1"/>
          </p:nvPr>
        </p:nvSpPr>
        <p:spPr>
          <a:xfrm>
            <a:off x="278130" y="1025525"/>
            <a:ext cx="5397500" cy="5422900"/>
          </a:xfrm>
        </p:spPr>
        <p:txBody>
          <a:bodyPr vert="horz" wrap="square" lIns="91440" tIns="45720" rIns="91440" bIns="45720" anchor="t"/>
          <a:lstStyle/>
          <a:p>
            <a:r>
              <a:rPr lang="zh-CN" altLang="en-US" sz="3200" dirty="0">
                <a:latin typeface="+mn-lt"/>
                <a:ea typeface="宋体" panose="02010600030101010101" pitchFamily="2" charset="-122"/>
                <a:cs typeface="+mn-cs"/>
              </a:rPr>
              <a:t>当政府发行过多货币时会带来价格水平上涨</a:t>
            </a:r>
            <a:endParaRPr lang="en-US" altLang="zh-CN" sz="3200" dirty="0">
              <a:latin typeface="+mn-lt"/>
              <a:ea typeface="宋体" panose="02010600030101010101" pitchFamily="2" charset="-122"/>
              <a:cs typeface="+mn-cs"/>
            </a:endParaRPr>
          </a:p>
          <a:p>
            <a:pPr eaLnBrk="1" hangingPunct="1"/>
            <a:r>
              <a:rPr lang="zh-CN" altLang="en-US" sz="2400" b="1" dirty="0">
                <a:solidFill>
                  <a:srgbClr val="FF0000"/>
                </a:solidFill>
                <a:latin typeface="+mn-lt"/>
                <a:ea typeface="宋体" panose="02010600030101010101" pitchFamily="2" charset="-122"/>
                <a:cs typeface="+mn-cs"/>
              </a:rPr>
              <a:t>通货膨胀：经济中物价总水平的上升</a:t>
            </a:r>
            <a:endParaRPr lang="zh-CN" altLang="en-US" sz="2400" dirty="0">
              <a:latin typeface="+mn-lt"/>
              <a:ea typeface="宋体" panose="02010600030101010101" pitchFamily="2" charset="-122"/>
              <a:cs typeface="+mn-cs"/>
            </a:endParaRPr>
          </a:p>
          <a:p>
            <a:pPr eaLnBrk="1" hangingPunct="1"/>
            <a:r>
              <a:rPr lang="en-US" altLang="zh-CN" sz="2400" dirty="0">
                <a:latin typeface="+mn-lt"/>
                <a:ea typeface="宋体" panose="02010600030101010101" pitchFamily="2" charset="-122"/>
                <a:cs typeface="+mn-cs"/>
              </a:rPr>
              <a:t>货币增加发行，可以增加货币供给，降低利率，增加银行的贷款和社会投资，短期拉动经济的效果。</a:t>
            </a:r>
            <a:endParaRPr lang="en-US" altLang="zh-CN" sz="2400" dirty="0">
              <a:latin typeface="+mn-lt"/>
              <a:ea typeface="宋体" panose="02010600030101010101" pitchFamily="2" charset="-122"/>
              <a:cs typeface="+mn-cs"/>
            </a:endParaRPr>
          </a:p>
          <a:p>
            <a:pPr eaLnBrk="1" hangingPunct="1"/>
            <a:r>
              <a:rPr lang="en-US" altLang="zh-CN" sz="2400" dirty="0">
                <a:latin typeface="+mn-lt"/>
                <a:ea typeface="宋体" panose="02010600030101010101" pitchFamily="2" charset="-122"/>
                <a:cs typeface="+mn-cs"/>
              </a:rPr>
              <a:t>仅仅增加货币，如果财富不增加，就会导致通胀，物价上升，货币贬值。</a:t>
            </a:r>
            <a:endParaRPr lang="en-US" altLang="zh-CN" sz="2400" dirty="0">
              <a:latin typeface="+mn-lt"/>
              <a:ea typeface="宋体" panose="02010600030101010101" pitchFamily="2" charset="-122"/>
              <a:cs typeface="+mn-cs"/>
            </a:endParaRPr>
          </a:p>
          <a:p>
            <a:pPr eaLnBrk="1" hangingPunct="1"/>
            <a:r>
              <a:rPr lang="en-US" altLang="zh-CN" sz="2400" dirty="0">
                <a:latin typeface="+mn-lt"/>
                <a:ea typeface="宋体" panose="02010600030101010101" pitchFamily="2" charset="-122"/>
                <a:cs typeface="+mn-cs"/>
              </a:rPr>
              <a:t>如果财富能同比增长，那么即使货币增加了，物价也不会上升，也不会导致通胀。</a:t>
            </a:r>
            <a:endParaRPr lang="en-US" altLang="zh-CN" dirty="0">
              <a:latin typeface="+mn-lt"/>
              <a:ea typeface="宋体" panose="02010600030101010101" pitchFamily="2" charset="-122"/>
              <a:cs typeface="+mn-cs"/>
            </a:endParaRPr>
          </a:p>
          <a:p>
            <a:pPr eaLnBrk="1" hangingPunct="1"/>
            <a:endParaRPr lang="en-US" altLang="zh-CN" dirty="0">
              <a:ea typeface="宋体" panose="02010600030101010101" pitchFamily="2" charset="-122"/>
            </a:endParaRPr>
          </a:p>
        </p:txBody>
      </p:sp>
      <p:sp>
        <p:nvSpPr>
          <p:cNvPr id="70661"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
        <p:nvSpPr>
          <p:cNvPr id="70662" name="TextBox 2"/>
          <p:cNvSpPr txBox="1"/>
          <p:nvPr/>
        </p:nvSpPr>
        <p:spPr>
          <a:xfrm>
            <a:off x="5675630" y="4097020"/>
            <a:ext cx="3220720" cy="20732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lvl="0" eaLnBrk="1" hangingPunct="1"/>
            <a:r>
              <a:rPr lang="en-US" altLang="zh-CN" sz="1400" dirty="0">
                <a:solidFill>
                  <a:srgbClr val="002060"/>
                </a:solidFill>
                <a:ea typeface="宋体" panose="02010600030101010101" pitchFamily="2" charset="-122"/>
              </a:rPr>
              <a:t>货币超发是全球性的问题，不仅仅中国政府超量发行货币，而且美国、日本、欧洲也一样，只是程度不同</a:t>
            </a:r>
            <a:endParaRPr lang="en-US" altLang="zh-CN" sz="1400" dirty="0">
              <a:solidFill>
                <a:srgbClr val="002060"/>
              </a:solidFill>
              <a:ea typeface="宋体" panose="02010600030101010101" pitchFamily="2" charset="-122"/>
            </a:endParaRPr>
          </a:p>
          <a:p>
            <a:pPr lvl="0" eaLnBrk="1" hangingPunct="1"/>
            <a:r>
              <a:rPr lang="en-US" altLang="zh-CN" sz="1400" dirty="0">
                <a:solidFill>
                  <a:srgbClr val="002060"/>
                </a:solidFill>
                <a:ea typeface="宋体" panose="02010600030101010101" pitchFamily="2" charset="-122"/>
              </a:rPr>
              <a:t>经济学上有一种观点，就是超量发行货币以通货膨胀为代价，可以换来经济的增长，也会使人民产生一种钱包鼓起来的幻觉，超量发行货币会使购买力增加，需求刺激生产，这样经济就会发展。</a:t>
            </a:r>
            <a:endParaRPr lang="en-US" altLang="zh-CN" sz="1400" dirty="0">
              <a:solidFill>
                <a:srgbClr val="002060"/>
              </a:solidFill>
              <a:ea typeface="宋体" panose="02010600030101010101" pitchFamily="2" charset="-122"/>
            </a:endParaRPr>
          </a:p>
        </p:txBody>
      </p:sp>
      <p:pic>
        <p:nvPicPr>
          <p:cNvPr id="2" name="图片 1" descr="c83d70cf3bc79f3dee697292b2a1cd11738b2983[2]"/>
          <p:cNvPicPr>
            <a:picLocks noChangeAspect="1"/>
          </p:cNvPicPr>
          <p:nvPr/>
        </p:nvPicPr>
        <p:blipFill>
          <a:blip r:embed="rId1"/>
          <a:stretch>
            <a:fillRect/>
          </a:stretch>
        </p:blipFill>
        <p:spPr>
          <a:xfrm>
            <a:off x="5601335" y="587375"/>
            <a:ext cx="3538220" cy="2851785"/>
          </a:xfrm>
          <a:prstGeom prst="rect">
            <a:avLst/>
          </a:prstGeom>
        </p:spPr>
      </p:pic>
    </p:spTree>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a:xfrm>
            <a:off x="1265555" y="101600"/>
            <a:ext cx="7119620" cy="860425"/>
          </a:xfrm>
        </p:spPr>
        <p:txBody>
          <a:bodyPr vert="horz" wrap="square" lIns="91440" tIns="45720" rIns="91440" bIns="45720" anchor="t"/>
          <a:lstStyle/>
          <a:p>
            <a:pPr algn="l" eaLnBrk="1" hangingPunct="1"/>
            <a:r>
              <a:rPr lang="zh-CN" altLang="en-US" sz="3200" dirty="0">
                <a:ea typeface="宋体" panose="02010600030101010101" pitchFamily="2" charset="-122"/>
              </a:rPr>
              <a:t>整体经济如何运行</a:t>
            </a:r>
            <a:r>
              <a:rPr lang="en-US" altLang="zh-CN" sz="3200" dirty="0">
                <a:ea typeface="宋体" panose="02010600030101010101" pitchFamily="2" charset="-122"/>
              </a:rPr>
              <a:t>, #10</a:t>
            </a:r>
            <a:endParaRPr lang="en-US" altLang="zh-CN" sz="3200" dirty="0">
              <a:ea typeface="宋体" panose="02010600030101010101" pitchFamily="2" charset="-122"/>
            </a:endParaRPr>
          </a:p>
        </p:txBody>
      </p:sp>
      <p:sp>
        <p:nvSpPr>
          <p:cNvPr id="71683" name="Content Placeholder 2"/>
          <p:cNvSpPr>
            <a:spLocks noGrp="1"/>
          </p:cNvSpPr>
          <p:nvPr>
            <p:ph idx="1"/>
          </p:nvPr>
        </p:nvSpPr>
        <p:spPr>
          <a:xfrm>
            <a:off x="278130" y="1025525"/>
            <a:ext cx="5274310" cy="5422900"/>
          </a:xfrm>
        </p:spPr>
        <p:txBody>
          <a:bodyPr vert="horz" wrap="square" lIns="91440" tIns="45720" rIns="91440" bIns="45720" anchor="t"/>
          <a:lstStyle/>
          <a:p>
            <a:pPr marL="0" indent="0" eaLnBrk="1" hangingPunct="1">
              <a:buNone/>
            </a:pPr>
            <a:r>
              <a:rPr lang="zh-CN" altLang="en-US" dirty="0">
                <a:solidFill>
                  <a:srgbClr val="CC0000"/>
                </a:solidFill>
                <a:latin typeface="+mn-lt"/>
                <a:ea typeface="宋体" panose="02010600030101010101" pitchFamily="2" charset="-122"/>
                <a:cs typeface="+mn-cs"/>
              </a:rPr>
              <a:t>社会面临在通胀与失业之间存在短期取舍</a:t>
            </a:r>
            <a:endParaRPr lang="zh-CN" altLang="en-US" dirty="0">
              <a:solidFill>
                <a:srgbClr val="CC0000"/>
              </a:solidFill>
              <a:latin typeface="+mn-lt"/>
              <a:ea typeface="宋体" panose="02010600030101010101" pitchFamily="2" charset="-122"/>
              <a:cs typeface="+mn-cs"/>
            </a:endParaRPr>
          </a:p>
          <a:p>
            <a:pPr eaLnBrk="1" hangingPunct="1"/>
            <a:r>
              <a:rPr lang="zh-CN" altLang="en-US" sz="2550" b="1" dirty="0">
                <a:latin typeface="+mn-lt"/>
                <a:ea typeface="宋体" panose="02010600030101010101" pitchFamily="2" charset="-122"/>
                <a:cs typeface="+mn-cs"/>
              </a:rPr>
              <a:t>货币的短期效应与长期影响:</a:t>
            </a:r>
            <a:endParaRPr lang="en-US" altLang="zh-CN" dirty="0">
              <a:latin typeface="+mn-lt"/>
              <a:ea typeface="宋体" panose="02010600030101010101" pitchFamily="2" charset="-122"/>
              <a:cs typeface="+mn-cs"/>
            </a:endParaRPr>
          </a:p>
          <a:p>
            <a:pPr lvl="1" eaLnBrk="1" hangingPunct="1"/>
            <a:r>
              <a:rPr lang="en-US" altLang="zh-CN" sz="2400" dirty="0">
                <a:ea typeface="宋体" panose="02010600030101010101" pitchFamily="2" charset="-122"/>
              </a:rPr>
              <a:t>当政府增加经济中的货币量时，一个结果是通货膨胀，另一个结果是至少在短期内降低失业水平</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在长期不存在失业与通货膨胀之间的替换关系。</a:t>
            </a:r>
            <a:endParaRPr lang="en-US" altLang="zh-CN" sz="2400" dirty="0">
              <a:ea typeface="宋体" panose="02010600030101010101" pitchFamily="2" charset="-122"/>
            </a:endParaRPr>
          </a:p>
          <a:p>
            <a:pPr lvl="1" eaLnBrk="1" hangingPunct="1"/>
            <a:r>
              <a:rPr lang="en-US" altLang="zh-CN" sz="2400" dirty="0">
                <a:ea typeface="宋体" panose="02010600030101010101" pitchFamily="2" charset="-122"/>
              </a:rPr>
              <a:t>扩张性的政策只会导致通货膨胀，而不能降低失业率。</a:t>
            </a:r>
            <a:endParaRPr lang="en-US" altLang="zh-CN" sz="2400" dirty="0">
              <a:ea typeface="宋体" panose="02010600030101010101" pitchFamily="2" charset="-122"/>
            </a:endParaRPr>
          </a:p>
          <a:p>
            <a:pPr lvl="0" eaLnBrk="1" hangingPunct="1"/>
            <a:r>
              <a:rPr lang="zh-CN" altLang="en-US" sz="2550" b="1" dirty="0">
                <a:ea typeface="宋体" panose="02010600030101010101" pitchFamily="2" charset="-122"/>
              </a:rPr>
              <a:t>长期经济增长有赖于供给侧结构调整！</a:t>
            </a:r>
            <a:endParaRPr lang="zh-CN" altLang="en-US" sz="2550" b="1" dirty="0">
              <a:ea typeface="宋体" panose="02010600030101010101" pitchFamily="2" charset="-122"/>
            </a:endParaRPr>
          </a:p>
        </p:txBody>
      </p:sp>
      <p:sp>
        <p:nvSpPr>
          <p:cNvPr id="71685"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pic>
        <p:nvPicPr>
          <p:cNvPr id="2" name="图片 1" descr="2d5b8d0bc45397bd22cf64b8cf9aeb06[1]"/>
          <p:cNvPicPr>
            <a:picLocks noChangeAspect="1"/>
          </p:cNvPicPr>
          <p:nvPr/>
        </p:nvPicPr>
        <p:blipFill>
          <a:blip r:embed="rId1"/>
          <a:stretch>
            <a:fillRect/>
          </a:stretch>
        </p:blipFill>
        <p:spPr>
          <a:xfrm>
            <a:off x="5552440" y="14605"/>
            <a:ext cx="3438525" cy="3316605"/>
          </a:xfrm>
          <a:prstGeom prst="rect">
            <a:avLst/>
          </a:prstGeom>
        </p:spPr>
      </p:pic>
      <p:pic>
        <p:nvPicPr>
          <p:cNvPr id="3" name="图片 2" descr="6779f3058a58db647a3dee5f7f0a1443[1]"/>
          <p:cNvPicPr>
            <a:picLocks noChangeAspect="1"/>
          </p:cNvPicPr>
          <p:nvPr/>
        </p:nvPicPr>
        <p:blipFill>
          <a:blip r:embed="rId2"/>
          <a:stretch>
            <a:fillRect/>
          </a:stretch>
        </p:blipFill>
        <p:spPr>
          <a:xfrm>
            <a:off x="5656580" y="3331210"/>
            <a:ext cx="3230245" cy="2851785"/>
          </a:xfrm>
          <a:prstGeom prst="rect">
            <a:avLst/>
          </a:prstGeom>
        </p:spPr>
      </p:pic>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Box 3"/>
          <p:cNvSpPr txBox="1"/>
          <p:nvPr/>
        </p:nvSpPr>
        <p:spPr>
          <a:xfrm>
            <a:off x="468313" y="2349500"/>
            <a:ext cx="8207375" cy="92202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a:buNone/>
            </a:pPr>
            <a:r>
              <a:rPr lang="zh-CN" altLang="en-US" sz="5400" dirty="0">
                <a:solidFill>
                  <a:srgbClr val="0065B0"/>
                </a:solidFill>
                <a:latin typeface="华文新魏" panose="02010800040101010101" pitchFamily="2" charset="-122"/>
                <a:ea typeface="华文新魏" panose="02010800040101010101" pitchFamily="2" charset="-122"/>
              </a:rPr>
              <a:t>如何运用经济学思维</a:t>
            </a:r>
            <a:r>
              <a:rPr lang="en-US" altLang="zh-CN" sz="5400" dirty="0">
                <a:solidFill>
                  <a:srgbClr val="0065B0"/>
                </a:solidFill>
                <a:latin typeface="华文新魏" panose="02010800040101010101" pitchFamily="2" charset="-122"/>
                <a:ea typeface="华文新魏" panose="02010800040101010101" pitchFamily="2" charset="-122"/>
              </a:rPr>
              <a:t>?</a:t>
            </a:r>
            <a:endParaRPr lang="en-US" altLang="zh-CN" sz="5400" dirty="0">
              <a:solidFill>
                <a:srgbClr val="0065B0"/>
              </a:solidFill>
              <a:latin typeface="华文新魏" panose="02010800040101010101" pitchFamily="2" charset="-122"/>
              <a:ea typeface="华文新魏" panose="02010800040101010101" pitchFamily="2" charset="-122"/>
            </a:endParaRPr>
          </a:p>
        </p:txBody>
      </p:sp>
      <p:sp>
        <p:nvSpPr>
          <p:cNvPr id="73731"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Tree>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2"/>
          <p:cNvSpPr txBox="1">
            <a:spLocks noChangeArrowheads="1"/>
          </p:cNvSpPr>
          <p:nvPr/>
        </p:nvSpPr>
        <p:spPr>
          <a:xfrm>
            <a:off x="277813" y="1025525"/>
            <a:ext cx="8588375" cy="5422900"/>
          </a:xfrm>
          <a:prstGeom prst="rect">
            <a:avLst/>
          </a:prstGeom>
        </p:spPr>
        <p:txBody>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个人决策（消费者、生产者）</a:t>
            </a:r>
            <a:endParaRPr kumimoji="0" lang="en-US" altLang="zh-CN"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社会行为（人与人之间相互作用）</a:t>
            </a:r>
            <a:endParaRPr kumimoji="0" lang="en-US" altLang="zh-CN"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公共利益与政府作用</a:t>
            </a:r>
            <a:endParaRPr kumimoji="0" lang="en-US" altLang="zh-CN"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世界经济运行</a:t>
            </a:r>
            <a:endParaRPr kumimoji="0" lang="en-US" altLang="zh-CN"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endParaRPr kumimoji="0" lang="en-US" altLang="zh-CN"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非经济领域</a:t>
            </a:r>
            <a:r>
              <a:rPr kumimoji="0" lang="en-US" altLang="zh-CN"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a:t>
            </a:r>
            <a:r>
              <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军事、外交、安全、法律</a:t>
            </a:r>
            <a:endParaRPr kumimoji="0" lang="en-US" altLang="zh-CN"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Tx/>
              <a:buSzTx/>
              <a:buFontTx/>
              <a:buChar char="•"/>
              <a:defRPr/>
            </a:pPr>
            <a:r>
              <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、科技、交通、医药卫生、生命领域、生态环境等</a:t>
            </a:r>
            <a:r>
              <a:rPr kumimoji="0" lang="en-US" altLang="zh-CN"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rPr>
              <a:t>】</a:t>
            </a:r>
            <a:endParaRPr kumimoji="0" lang="zh-CN" altLang="en-US" sz="3400" b="0" i="0" u="none" strike="noStrike" kern="0" cap="none" spc="0" normalizeH="0" baseline="0" noProof="0" dirty="0">
              <a:ln>
                <a:noFill/>
              </a:ln>
              <a:solidFill>
                <a:srgbClr val="005EA4"/>
              </a:solidFill>
              <a:effectLst/>
              <a:uLnTx/>
              <a:uFillTx/>
              <a:latin typeface="+mn-lt"/>
              <a:ea typeface="宋体" panose="02010600030101010101" pitchFamily="2" charset="-122"/>
              <a:cs typeface="+mn-cs"/>
            </a:endParaRPr>
          </a:p>
        </p:txBody>
      </p:sp>
      <p:sp>
        <p:nvSpPr>
          <p:cNvPr id="3" name="矩形 2"/>
          <p:cNvSpPr/>
          <p:nvPr/>
        </p:nvSpPr>
        <p:spPr>
          <a:xfrm>
            <a:off x="1530350" y="231775"/>
            <a:ext cx="6510338" cy="614363"/>
          </a:xfrm>
          <a:prstGeom prst="rect">
            <a:avLst/>
          </a:prstGeom>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400" b="0" i="0" u="none" strike="noStrike" kern="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rPr>
              <a:t>如何运用经济学思维观察世界</a:t>
            </a:r>
            <a:endParaRPr kumimoji="0" lang="en-US" altLang="zh-CN" sz="3400" b="0" i="0" u="none" strike="noStrike" kern="0" cap="none" spc="0" normalizeH="0" baseline="0" noProof="0" dirty="0">
              <a:ln>
                <a:noFill/>
              </a:ln>
              <a:solidFill>
                <a:srgbClr val="00B0F0"/>
              </a:solidFill>
              <a:effectLst/>
              <a:uLnTx/>
              <a:uFillTx/>
              <a:latin typeface="Arial" panose="020B0604020202020204" pitchFamily="34" charset="0"/>
              <a:ea typeface="宋体" panose="02010600030101010101" pitchFamily="2" charset="-122"/>
              <a:cs typeface="+mn-cs"/>
            </a:endParaRPr>
          </a:p>
        </p:txBody>
      </p:sp>
      <p:sp>
        <p:nvSpPr>
          <p:cNvPr id="4" name="灯片编号占位符 3"/>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76803" name="TextBox 14"/>
          <p:cNvSpPr txBox="1"/>
          <p:nvPr/>
        </p:nvSpPr>
        <p:spPr>
          <a:xfrm>
            <a:off x="0" y="1208088"/>
            <a:ext cx="6149975" cy="646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342900" lvl="0" indent="-342900"/>
            <a:r>
              <a:rPr lang="zh-CN" altLang="en-US" sz="3600" dirty="0">
                <a:ea typeface="宋体" panose="02010600030101010101" pitchFamily="2" charset="-122"/>
              </a:rPr>
              <a:t>帮助你了解所生活的世界</a:t>
            </a:r>
            <a:endParaRPr lang="en-US" altLang="zh-CN" sz="3600" dirty="0">
              <a:ea typeface="宋体" panose="02010600030101010101" pitchFamily="2" charset="-122"/>
            </a:endParaRPr>
          </a:p>
        </p:txBody>
      </p:sp>
      <p:sp>
        <p:nvSpPr>
          <p:cNvPr id="76804" name="矩形 11"/>
          <p:cNvSpPr/>
          <p:nvPr/>
        </p:nvSpPr>
        <p:spPr>
          <a:xfrm>
            <a:off x="212725" y="5451475"/>
            <a:ext cx="2895600" cy="3079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zh-CN" sz="1400" b="1" dirty="0">
                <a:solidFill>
                  <a:srgbClr val="FF0000"/>
                </a:solidFill>
                <a:latin typeface="Calibri" panose="020F0502020204030204" pitchFamily="34" charset="0"/>
                <a:ea typeface="宋体" panose="02010600030101010101" pitchFamily="2" charset="-122"/>
              </a:rPr>
              <a:t>天下没有免费的午餐</a:t>
            </a:r>
            <a:endParaRPr lang="zh-CN" altLang="en-US" sz="1400" b="1" dirty="0">
              <a:solidFill>
                <a:srgbClr val="FF0000"/>
              </a:solidFill>
              <a:latin typeface="Calibri" panose="020F0502020204030204" pitchFamily="34" charset="0"/>
              <a:ea typeface="宋体" panose="02010600030101010101" pitchFamily="2" charset="-122"/>
            </a:endParaRPr>
          </a:p>
        </p:txBody>
      </p:sp>
      <p:sp>
        <p:nvSpPr>
          <p:cNvPr id="76805" name="矩形 1"/>
          <p:cNvSpPr/>
          <p:nvPr/>
        </p:nvSpPr>
        <p:spPr>
          <a:xfrm>
            <a:off x="236538" y="2082800"/>
            <a:ext cx="5297487"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800" dirty="0">
                <a:solidFill>
                  <a:srgbClr val="00B0F0"/>
                </a:solidFill>
                <a:ea typeface="宋体" panose="02010600030101010101" pitchFamily="2" charset="-122"/>
              </a:rPr>
              <a:t>机票打折；明星高价</a:t>
            </a:r>
            <a:endParaRPr lang="zh-CN" altLang="en-US" sz="2800" dirty="0">
              <a:solidFill>
                <a:srgbClr val="00B0F0"/>
              </a:solidFill>
              <a:ea typeface="宋体" panose="02010600030101010101" pitchFamily="2" charset="-122"/>
            </a:endParaRPr>
          </a:p>
        </p:txBody>
      </p:sp>
      <p:pic>
        <p:nvPicPr>
          <p:cNvPr id="76806" name="图片 3" descr="IMG_256">
            <a:hlinkClick r:id="rId1" tooltip="点击查看大图"/>
          </p:cNvPr>
          <p:cNvPicPr>
            <a:picLocks noChangeAspect="1"/>
          </p:cNvPicPr>
          <p:nvPr/>
        </p:nvPicPr>
        <p:blipFill>
          <a:blip r:embed="rId2"/>
          <a:stretch>
            <a:fillRect/>
          </a:stretch>
        </p:blipFill>
        <p:spPr>
          <a:xfrm>
            <a:off x="30163" y="3121025"/>
            <a:ext cx="3332162" cy="2373313"/>
          </a:xfrm>
          <a:prstGeom prst="rect">
            <a:avLst/>
          </a:prstGeom>
          <a:noFill/>
          <a:ln w="9525">
            <a:noFill/>
          </a:ln>
        </p:spPr>
      </p:pic>
      <p:sp>
        <p:nvSpPr>
          <p:cNvPr id="76807" name="矩形 2"/>
          <p:cNvSpPr/>
          <p:nvPr/>
        </p:nvSpPr>
        <p:spPr>
          <a:xfrm>
            <a:off x="1663700" y="200025"/>
            <a:ext cx="6731000" cy="615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dirty="0">
                <a:solidFill>
                  <a:srgbClr val="FF0000"/>
                </a:solidFill>
                <a:ea typeface="宋体" panose="02010600030101010101" pitchFamily="2" charset="-122"/>
              </a:rPr>
              <a:t>经济学思维的作用</a:t>
            </a:r>
            <a:endParaRPr lang="zh-CN" altLang="en-US" dirty="0">
              <a:solidFill>
                <a:srgbClr val="FF0000"/>
              </a:solidFill>
              <a:ea typeface="宋体" panose="02010600030101010101" pitchFamily="2" charset="-122"/>
            </a:endParaRPr>
          </a:p>
        </p:txBody>
      </p:sp>
      <p:pic>
        <p:nvPicPr>
          <p:cNvPr id="76808" name="图片 3"/>
          <p:cNvPicPr>
            <a:picLocks noChangeAspect="1"/>
          </p:cNvPicPr>
          <p:nvPr/>
        </p:nvPicPr>
        <p:blipFill>
          <a:blip r:embed="rId3"/>
          <a:stretch>
            <a:fillRect/>
          </a:stretch>
        </p:blipFill>
        <p:spPr>
          <a:xfrm>
            <a:off x="5680075" y="1039813"/>
            <a:ext cx="3433763" cy="2058987"/>
          </a:xfrm>
          <a:prstGeom prst="rect">
            <a:avLst/>
          </a:prstGeom>
          <a:noFill/>
          <a:ln w="9525">
            <a:noFill/>
          </a:ln>
        </p:spPr>
      </p:pic>
      <p:pic>
        <p:nvPicPr>
          <p:cNvPr id="76809" name="内容占位符 3"/>
          <p:cNvPicPr>
            <a:picLocks noGrp="1" noChangeAspect="1"/>
          </p:cNvPicPr>
          <p:nvPr/>
        </p:nvPicPr>
        <p:blipFill>
          <a:blip r:embed="rId4"/>
          <a:stretch>
            <a:fillRect/>
          </a:stretch>
        </p:blipFill>
        <p:spPr>
          <a:xfrm>
            <a:off x="4714558" y="3995420"/>
            <a:ext cx="4279900" cy="1897063"/>
          </a:xfrm>
          <a:prstGeom prst="rect">
            <a:avLst/>
          </a:prstGeom>
          <a:noFill/>
          <a:ln w="9525">
            <a:noFill/>
          </a:ln>
        </p:spPr>
      </p:pic>
      <p:sp>
        <p:nvSpPr>
          <p:cNvPr id="2" name="文本框 1"/>
          <p:cNvSpPr txBox="1"/>
          <p:nvPr/>
        </p:nvSpPr>
        <p:spPr>
          <a:xfrm>
            <a:off x="3580130" y="3318510"/>
            <a:ext cx="5569585" cy="614045"/>
          </a:xfrm>
          <a:prstGeom prst="rect">
            <a:avLst/>
          </a:prstGeom>
          <a:noFill/>
        </p:spPr>
        <p:txBody>
          <a:bodyPr wrap="square" rtlCol="0" anchor="t">
            <a:spAutoFit/>
          </a:bodyPr>
          <a:p>
            <a:r>
              <a:rPr lang="zh-CN" altLang="en-US"/>
              <a:t>2019天猫总成交额2684亿元</a:t>
            </a:r>
            <a:endParaRPr lang="zh-CN" altLang="en-US"/>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a:xfrm>
            <a:off x="1049338" y="101600"/>
            <a:ext cx="8094662" cy="860425"/>
          </a:xfrm>
        </p:spPr>
        <p:txBody>
          <a:bodyPr vert="horz" wrap="none" lIns="91440" tIns="45720" rIns="91440" bIns="45720" anchor="ctr"/>
          <a:lstStyle/>
          <a:p>
            <a:r>
              <a:rPr lang="zh-CN" altLang="en-US" dirty="0">
                <a:ea typeface="宋体" panose="02010600030101010101" pitchFamily="2" charset="-122"/>
              </a:rPr>
              <a:t>经济学思维的作用</a:t>
            </a:r>
            <a:endParaRPr lang="zh-CN" altLang="en-US" dirty="0">
              <a:ea typeface="宋体" panose="02010600030101010101" pitchFamily="2" charset="-122"/>
            </a:endParaRPr>
          </a:p>
        </p:txBody>
      </p:sp>
      <p:sp>
        <p:nvSpPr>
          <p:cNvPr id="77827" name="内容占位符 2"/>
          <p:cNvSpPr>
            <a:spLocks noGrp="1"/>
          </p:cNvSpPr>
          <p:nvPr>
            <p:ph idx="1"/>
          </p:nvPr>
        </p:nvSpPr>
        <p:spPr>
          <a:xfrm>
            <a:off x="277813" y="1025525"/>
            <a:ext cx="8588375" cy="5126038"/>
          </a:xfrm>
        </p:spPr>
        <p:txBody>
          <a:bodyPr vert="horz" wrap="square" lIns="91440" tIns="45720" rIns="91440" bIns="45720" anchor="t"/>
          <a:lstStyle/>
          <a:p>
            <a:r>
              <a:rPr lang="zh-CN" altLang="en-US" sz="3600" dirty="0">
                <a:latin typeface="+mn-lt"/>
                <a:ea typeface="宋体" panose="02010600030101010101" pitchFamily="2" charset="-122"/>
                <a:cs typeface="+mn-cs"/>
              </a:rPr>
              <a:t>精明参与经济  </a:t>
            </a:r>
            <a:endParaRPr lang="en-US" altLang="zh-CN" sz="36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抉择；股市</a:t>
            </a:r>
            <a:r>
              <a:rPr lang="zh-CN" altLang="en-US" sz="2000" dirty="0">
                <a:latin typeface="+mn-lt"/>
                <a:ea typeface="宋体" panose="02010600030101010101" pitchFamily="2" charset="-122"/>
                <a:cs typeface="+mn-cs"/>
              </a:rPr>
              <a:t>何时抄底？</a:t>
            </a:r>
            <a:endParaRPr lang="zh-CN" altLang="en-US" sz="2000" dirty="0">
              <a:latin typeface="+mn-lt"/>
              <a:ea typeface="宋体" panose="02010600030101010101" pitchFamily="2" charset="-122"/>
              <a:cs typeface="+mn-cs"/>
            </a:endParaRPr>
          </a:p>
          <a:p>
            <a:endParaRPr lang="en-US" altLang="zh-CN" sz="2000" dirty="0">
              <a:latin typeface="+mn-lt"/>
              <a:ea typeface="宋体" panose="02010600030101010101" pitchFamily="2" charset="-122"/>
              <a:cs typeface="+mn-cs"/>
            </a:endParaRPr>
          </a:p>
          <a:p>
            <a:r>
              <a:rPr lang="zh-CN" altLang="en-US" sz="2400" dirty="0">
                <a:solidFill>
                  <a:srgbClr val="FF0000"/>
                </a:solidFill>
                <a:latin typeface="+mn-lt"/>
                <a:ea typeface="宋体" panose="02010600030101010101" pitchFamily="2" charset="-122"/>
                <a:cs typeface="+mn-cs"/>
              </a:rPr>
              <a:t>张文宏</a:t>
            </a:r>
            <a:r>
              <a:rPr lang="zh-CN" altLang="en-US" sz="2400" dirty="0">
                <a:latin typeface="+mn-lt"/>
                <a:ea typeface="宋体" panose="02010600030101010101" pitchFamily="2" charset="-122"/>
                <a:cs typeface="+mn-cs"/>
              </a:rPr>
              <a:t>：</a:t>
            </a:r>
            <a:r>
              <a:rPr lang="zh-CN" altLang="en-US" sz="2400" dirty="0">
                <a:latin typeface="+mn-lt"/>
                <a:ea typeface="宋体" panose="02010600030101010101" pitchFamily="2" charset="-122"/>
                <a:cs typeface="+mn-cs"/>
              </a:rPr>
              <a:t>“欧洲什么时候到了高峰、美国什么时候到了高峰，就是我们开始吃定心丸的时候了，这个时候我可能会考虑买一点股票。”</a:t>
            </a:r>
            <a:endParaRPr lang="zh-CN" altLang="en-US" sz="24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短期突发事件的影响，往往会导致油价剧烈波动，通对国际原油市场供需双方及中间方的心理预期及行为产生影响，促使各方对原油产量、库存、贮存、囤货等作出调整。</a:t>
            </a:r>
            <a:endParaRPr lang="zh-CN" altLang="en-US" sz="20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当前全球市场波动明显，美股熔断更是反映对疫情全球扩散拖累经济增长的担忧。</a:t>
            </a:r>
            <a:endParaRPr lang="zh-CN" altLang="en-US" sz="2000" dirty="0">
              <a:latin typeface="+mn-lt"/>
              <a:ea typeface="宋体" panose="02010600030101010101" pitchFamily="2" charset="-122"/>
              <a:cs typeface="+mn-cs"/>
            </a:endParaRPr>
          </a:p>
        </p:txBody>
      </p:sp>
      <p:pic>
        <p:nvPicPr>
          <p:cNvPr id="77828" name="图片 1"/>
          <p:cNvPicPr>
            <a:picLocks noChangeAspect="1"/>
          </p:cNvPicPr>
          <p:nvPr/>
        </p:nvPicPr>
        <p:blipFill>
          <a:blip r:embed="rId1"/>
          <a:stretch>
            <a:fillRect/>
          </a:stretch>
        </p:blipFill>
        <p:spPr>
          <a:xfrm>
            <a:off x="0" y="6151563"/>
            <a:ext cx="9144000" cy="268287"/>
          </a:xfrm>
          <a:prstGeom prst="rect">
            <a:avLst/>
          </a:prstGeom>
          <a:noFill/>
          <a:ln w="9525">
            <a:noFill/>
          </a:ln>
        </p:spPr>
      </p:pic>
      <p:pic>
        <p:nvPicPr>
          <p:cNvPr id="77829" name="图片 1"/>
          <p:cNvPicPr>
            <a:picLocks noChangeAspect="1"/>
          </p:cNvPicPr>
          <p:nvPr/>
        </p:nvPicPr>
        <p:blipFill>
          <a:blip r:embed="rId2"/>
          <a:stretch>
            <a:fillRect/>
          </a:stretch>
        </p:blipFill>
        <p:spPr>
          <a:xfrm>
            <a:off x="4598035" y="4907280"/>
            <a:ext cx="4337050" cy="1715135"/>
          </a:xfrm>
          <a:prstGeom prst="rect">
            <a:avLst/>
          </a:prstGeom>
          <a:noFill/>
          <a:ln w="9525">
            <a:noFill/>
          </a:ln>
        </p:spPr>
      </p:pic>
      <p:pic>
        <p:nvPicPr>
          <p:cNvPr id="77830" name="图片 3"/>
          <p:cNvPicPr>
            <a:picLocks noChangeAspect="1"/>
          </p:cNvPicPr>
          <p:nvPr/>
        </p:nvPicPr>
        <p:blipFill>
          <a:blip r:embed="rId3"/>
          <a:stretch>
            <a:fillRect/>
          </a:stretch>
        </p:blipFill>
        <p:spPr>
          <a:xfrm>
            <a:off x="4848225" y="918845"/>
            <a:ext cx="4291330" cy="1453515"/>
          </a:xfrm>
          <a:prstGeom prst="rect">
            <a:avLst/>
          </a:prstGeom>
          <a:noFill/>
          <a:ln w="9525">
            <a:noFill/>
          </a:ln>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两难</a:t>
            </a:r>
            <a:r>
              <a:rPr lang="zh-CN" altLang="en-US"/>
              <a:t>选择</a:t>
            </a:r>
            <a:endParaRPr lang="zh-CN" altLang="en-US"/>
          </a:p>
        </p:txBody>
      </p:sp>
      <p:sp>
        <p:nvSpPr>
          <p:cNvPr id="3" name="内容占位符 2"/>
          <p:cNvSpPr>
            <a:spLocks noGrp="1"/>
          </p:cNvSpPr>
          <p:nvPr>
            <p:ph idx="1"/>
          </p:nvPr>
        </p:nvSpPr>
        <p:spPr/>
        <p:txBody>
          <a:bodyPr/>
          <a:p>
            <a:r>
              <a:rPr lang="zh-CN" altLang="en-US"/>
              <a:t>强隔离</a:t>
            </a:r>
            <a:r>
              <a:rPr lang="en-US" altLang="zh-CN"/>
              <a:t>=</a:t>
            </a:r>
            <a:r>
              <a:rPr lang="zh-CN" altLang="en-US">
                <a:ea typeface="宋体" panose="02010600030101010101" pitchFamily="2" charset="-122"/>
              </a:rPr>
              <a:t>》减少疫情扩散</a:t>
            </a:r>
            <a:r>
              <a:rPr lang="en-US" altLang="zh-CN">
                <a:ea typeface="宋体" panose="02010600030101010101" pitchFamily="2" charset="-122"/>
              </a:rPr>
              <a:t>=</a:t>
            </a:r>
            <a:r>
              <a:rPr lang="zh-CN" altLang="en-US">
                <a:ea typeface="宋体" panose="02010600030101010101" pitchFamily="2" charset="-122"/>
              </a:rPr>
              <a:t>》降低经济影响</a:t>
            </a:r>
            <a:endParaRPr lang="zh-CN" altLang="en-US">
              <a:ea typeface="宋体" panose="02010600030101010101" pitchFamily="2" charset="-122"/>
            </a:endParaRPr>
          </a:p>
          <a:p>
            <a:r>
              <a:rPr lang="en-US" altLang="zh-CN">
                <a:ea typeface="宋体" panose="02010600030101010101" pitchFamily="2" charset="-122"/>
              </a:rPr>
              <a:t>==</a:t>
            </a:r>
            <a:r>
              <a:rPr lang="zh-CN" altLang="en-US">
                <a:ea typeface="宋体" panose="02010600030101010101" pitchFamily="2" charset="-122"/>
              </a:rPr>
              <a:t>》生产消费受阻</a:t>
            </a:r>
            <a:r>
              <a:rPr lang="en-US" altLang="zh-CN">
                <a:ea typeface="宋体" panose="02010600030101010101" pitchFamily="2" charset="-122"/>
              </a:rPr>
              <a:t>=</a:t>
            </a:r>
            <a:r>
              <a:rPr lang="zh-CN" altLang="en-US">
                <a:ea typeface="宋体" panose="02010600030101010101" pitchFamily="2" charset="-122"/>
              </a:rPr>
              <a:t>》加大经济不利</a:t>
            </a:r>
            <a:endParaRPr lang="zh-CN" altLang="en-US">
              <a:ea typeface="宋体" panose="02010600030101010101" pitchFamily="2" charset="-122"/>
            </a:endParaRPr>
          </a:p>
          <a:p>
            <a:r>
              <a:rPr lang="zh-CN" altLang="en-US">
                <a:ea typeface="宋体" panose="02010600030101010101" pitchFamily="2" charset="-122"/>
              </a:rPr>
              <a:t>恢复生产</a:t>
            </a:r>
            <a:r>
              <a:rPr lang="en-US" altLang="zh-CN">
                <a:ea typeface="宋体" panose="02010600030101010101" pitchFamily="2" charset="-122"/>
                <a:sym typeface="+mn-ea"/>
              </a:rPr>
              <a:t>=</a:t>
            </a:r>
            <a:r>
              <a:rPr lang="zh-CN" altLang="en-US">
                <a:ea typeface="宋体" panose="02010600030101010101" pitchFamily="2" charset="-122"/>
                <a:sym typeface="+mn-ea"/>
              </a:rPr>
              <a:t>》减少经济影响【人员流动</a:t>
            </a:r>
            <a:r>
              <a:rPr lang="en-US" altLang="zh-CN">
                <a:ea typeface="宋体" panose="02010600030101010101" pitchFamily="2" charset="-122"/>
                <a:sym typeface="+mn-ea"/>
              </a:rPr>
              <a:t>=</a:t>
            </a:r>
            <a:r>
              <a:rPr lang="zh-CN" altLang="en-US">
                <a:ea typeface="宋体" panose="02010600030101010101" pitchFamily="2" charset="-122"/>
                <a:sym typeface="+mn-ea"/>
              </a:rPr>
              <a:t>》</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zh-CN" altLang="en-US">
                <a:ea typeface="宋体" panose="02010600030101010101" pitchFamily="2" charset="-122"/>
                <a:sym typeface="+mn-ea"/>
              </a:rPr>
              <a:t>国内《</a:t>
            </a:r>
            <a:r>
              <a:rPr lang="en-US" altLang="zh-CN">
                <a:ea typeface="宋体" panose="02010600030101010101" pitchFamily="2" charset="-122"/>
                <a:sym typeface="+mn-ea"/>
              </a:rPr>
              <a:t>==</a:t>
            </a:r>
            <a:r>
              <a:rPr lang="zh-CN" altLang="en-US">
                <a:ea typeface="宋体" panose="02010600030101010101" pitchFamily="2" charset="-122"/>
                <a:sym typeface="+mn-ea"/>
              </a:rPr>
              <a:t>》国际</a:t>
            </a:r>
            <a:endParaRPr lang="zh-CN" altLang="en-US">
              <a:ea typeface="宋体" panose="02010600030101010101" pitchFamily="2" charset="-122"/>
              <a:sym typeface="+mn-ea"/>
            </a:endParaRPr>
          </a:p>
          <a:p>
            <a:endParaRPr lang="zh-CN" altLang="en-US">
              <a:ea typeface="宋体" panose="02010600030101010101" pitchFamily="2" charset="-122"/>
              <a:sym typeface="+mn-ea"/>
            </a:endParaRPr>
          </a:p>
          <a:p>
            <a:r>
              <a:rPr lang="zh-CN" altLang="en-US">
                <a:ea typeface="宋体" panose="02010600030101010101" pitchFamily="2" charset="-122"/>
                <a:sym typeface="+mn-ea"/>
              </a:rPr>
              <a:t>个人《</a:t>
            </a:r>
            <a:r>
              <a:rPr lang="en-US" altLang="zh-CN">
                <a:ea typeface="宋体" panose="02010600030101010101" pitchFamily="2" charset="-122"/>
                <a:sym typeface="+mn-ea"/>
              </a:rPr>
              <a:t>==</a:t>
            </a:r>
            <a:r>
              <a:rPr lang="zh-CN" altLang="en-US">
                <a:ea typeface="宋体" panose="02010600030101010101" pitchFamily="2" charset="-122"/>
                <a:sym typeface="+mn-ea"/>
              </a:rPr>
              <a:t>》社会</a:t>
            </a:r>
            <a:r>
              <a:rPr lang="en-US" altLang="zh-CN">
                <a:ea typeface="宋体" panose="02010600030101010101" pitchFamily="2" charset="-122"/>
                <a:sym typeface="+mn-ea"/>
              </a:rPr>
              <a:t> </a:t>
            </a:r>
            <a:endParaRPr lang="en-US" altLang="zh-CN">
              <a:ea typeface="宋体" panose="02010600030101010101" pitchFamily="2" charset="-122"/>
              <a:sym typeface="+mn-ea"/>
            </a:endParaRPr>
          </a:p>
        </p:txBody>
      </p:sp>
      <p:sp>
        <p:nvSpPr>
          <p:cNvPr id="4" name="灯片编号占位符 3"/>
          <p:cNvSpPr>
            <a:spLocks noGrp="1"/>
          </p:cNvSpPr>
          <p:nvPr>
            <p:ph type="sldNum" sz="quarter" idx="4"/>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1A3B10C1-600B-4A07-8335-52CB4ECD4A9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内容占位符 2"/>
          <p:cNvSpPr>
            <a:spLocks noGrp="1"/>
          </p:cNvSpPr>
          <p:nvPr>
            <p:ph idx="1"/>
          </p:nvPr>
        </p:nvSpPr>
        <p:spPr>
          <a:xfrm>
            <a:off x="455613" y="2292350"/>
            <a:ext cx="4878387" cy="1746250"/>
          </a:xfrm>
        </p:spPr>
        <p:txBody>
          <a:bodyPr vert="horz" wrap="square" lIns="91440" tIns="45720" rIns="91440" bIns="45720" anchor="t"/>
          <a:lstStyle/>
          <a:p>
            <a:pPr>
              <a:buFont typeface="Wingdings" panose="05000000000000000000" pitchFamily="2" charset="2"/>
              <a:buChar char="Ø"/>
            </a:pPr>
            <a:r>
              <a:rPr lang="zh-CN" altLang="en-US" sz="1800" dirty="0">
                <a:latin typeface="+mn-lt"/>
                <a:ea typeface="宋体" panose="02010600030101010101" pitchFamily="2" charset="-122"/>
                <a:cs typeface="+mn-cs"/>
              </a:rPr>
              <a:t>低碳经济</a:t>
            </a:r>
            <a:endParaRPr lang="en-US" altLang="zh-CN" sz="1800" dirty="0">
              <a:latin typeface="+mn-lt"/>
              <a:ea typeface="宋体" panose="02010600030101010101" pitchFamily="2" charset="-122"/>
              <a:cs typeface="+mn-cs"/>
            </a:endParaRPr>
          </a:p>
          <a:p>
            <a:pPr>
              <a:buFont typeface="Wingdings" panose="05000000000000000000" pitchFamily="2" charset="2"/>
              <a:buChar char="Ø"/>
            </a:pPr>
            <a:r>
              <a:rPr lang="zh-CN" altLang="en-US" sz="1800" dirty="0">
                <a:latin typeface="+mn-lt"/>
                <a:ea typeface="宋体" panose="02010600030101010101" pitchFamily="2" charset="-122"/>
                <a:cs typeface="+mn-cs"/>
              </a:rPr>
              <a:t>政府与社会资本的合作机制</a:t>
            </a:r>
            <a:endParaRPr lang="zh-CN" altLang="en-US" sz="1800" dirty="0">
              <a:latin typeface="+mn-lt"/>
              <a:ea typeface="宋体" panose="02010600030101010101" pitchFamily="2" charset="-122"/>
              <a:cs typeface="+mn-cs"/>
            </a:endParaRPr>
          </a:p>
          <a:p>
            <a:pPr>
              <a:buFont typeface="Wingdings" panose="05000000000000000000" pitchFamily="2" charset="2"/>
              <a:buChar char="Ø"/>
            </a:pPr>
            <a:r>
              <a:rPr lang="zh-CN" altLang="en-US" sz="1800" dirty="0">
                <a:latin typeface="+mn-lt"/>
                <a:ea typeface="宋体" panose="02010600030101010101" pitchFamily="2" charset="-122"/>
                <a:cs typeface="+mn-cs"/>
              </a:rPr>
              <a:t>人口政策</a:t>
            </a:r>
            <a:endParaRPr lang="zh-CN" altLang="en-US" sz="1800" dirty="0">
              <a:latin typeface="+mn-lt"/>
              <a:ea typeface="宋体" panose="02010600030101010101" pitchFamily="2" charset="-122"/>
              <a:cs typeface="+mn-cs"/>
            </a:endParaRPr>
          </a:p>
          <a:p>
            <a:pPr>
              <a:buFont typeface="Wingdings" panose="05000000000000000000" pitchFamily="2" charset="2"/>
              <a:buChar char="Ø"/>
            </a:pPr>
            <a:r>
              <a:rPr lang="zh-CN" altLang="en-US" sz="1800" dirty="0">
                <a:latin typeface="+mn-lt"/>
                <a:ea typeface="宋体" panose="02010600030101010101" pitchFamily="2" charset="-122"/>
                <a:cs typeface="+mn-cs"/>
              </a:rPr>
              <a:t>人工智能</a:t>
            </a:r>
            <a:endParaRPr lang="en-US" altLang="zh-CN" sz="1800" dirty="0">
              <a:latin typeface="+mn-lt"/>
              <a:ea typeface="宋体" panose="02010600030101010101" pitchFamily="2" charset="-122"/>
              <a:cs typeface="+mn-cs"/>
            </a:endParaRPr>
          </a:p>
          <a:p>
            <a:pPr>
              <a:buFont typeface="Wingdings" panose="05000000000000000000" pitchFamily="2" charset="2"/>
              <a:buChar char="Ø"/>
            </a:pPr>
            <a:r>
              <a:rPr lang="zh-CN" altLang="en-US" sz="1800" dirty="0">
                <a:latin typeface="+mn-lt"/>
                <a:ea typeface="宋体" panose="02010600030101010101" pitchFamily="2" charset="-122"/>
                <a:cs typeface="+mn-cs"/>
              </a:rPr>
              <a:t>新模式、新业态</a:t>
            </a:r>
            <a:endParaRPr lang="en-US" altLang="zh-CN" sz="1800" dirty="0">
              <a:latin typeface="+mn-lt"/>
              <a:ea typeface="宋体" panose="02010600030101010101" pitchFamily="2" charset="-122"/>
              <a:cs typeface="+mn-cs"/>
            </a:endParaRPr>
          </a:p>
          <a:p>
            <a:pPr>
              <a:buFont typeface="Wingdings" panose="05000000000000000000" pitchFamily="2" charset="2"/>
              <a:buChar char="Ø"/>
            </a:pPr>
            <a:endParaRPr lang="en-US" altLang="zh-CN" sz="1800" dirty="0">
              <a:latin typeface="+mn-lt"/>
              <a:ea typeface="宋体" panose="02010600030101010101" pitchFamily="2" charset="-122"/>
              <a:cs typeface="+mn-cs"/>
            </a:endParaRPr>
          </a:p>
        </p:txBody>
      </p:sp>
      <p:sp>
        <p:nvSpPr>
          <p:cNvPr id="78851" name="标题 1"/>
          <p:cNvSpPr txBox="1"/>
          <p:nvPr/>
        </p:nvSpPr>
        <p:spPr>
          <a:xfrm>
            <a:off x="1425575" y="115888"/>
            <a:ext cx="5889625" cy="779462"/>
          </a:xfrm>
          <a:prstGeom prst="rect">
            <a:avLst/>
          </a:prstGeom>
          <a:noFill/>
          <a:ln w="9525">
            <a:noFill/>
          </a:ln>
        </p:spPr>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3200" dirty="0">
                <a:solidFill>
                  <a:srgbClr val="FF0000"/>
                </a:solidFill>
                <a:ea typeface="宋体" panose="02010600030101010101" pitchFamily="2" charset="-122"/>
              </a:rPr>
              <a:t>经济学思维的作用</a:t>
            </a:r>
            <a:endParaRPr lang="zh-CN" altLang="en-US" sz="3200" b="1" dirty="0">
              <a:solidFill>
                <a:srgbClr val="FF0000"/>
              </a:solidFill>
              <a:ea typeface="华文中宋" panose="02010600040101010101" pitchFamily="2" charset="-122"/>
            </a:endParaRPr>
          </a:p>
        </p:txBody>
      </p:sp>
      <p:pic>
        <p:nvPicPr>
          <p:cNvPr id="78852" name="Picture 5" descr="http://c.cnhubei.com/zxzp/201410/W020141022605733539325.jpg"/>
          <p:cNvPicPr>
            <a:picLocks noChangeAspect="1"/>
          </p:cNvPicPr>
          <p:nvPr/>
        </p:nvPicPr>
        <p:blipFill>
          <a:blip r:embed="rId1"/>
          <a:stretch>
            <a:fillRect/>
          </a:stretch>
        </p:blipFill>
        <p:spPr>
          <a:xfrm>
            <a:off x="2549525" y="4038600"/>
            <a:ext cx="3179763" cy="2484438"/>
          </a:xfrm>
          <a:prstGeom prst="rect">
            <a:avLst/>
          </a:prstGeom>
          <a:noFill/>
          <a:ln w="9525">
            <a:noFill/>
          </a:ln>
        </p:spPr>
      </p:pic>
      <p:pic>
        <p:nvPicPr>
          <p:cNvPr id="78853" name="Picture 2" descr="http://www.sznews.com/xiaoyuan/content/attachement/png/site3/20150707/001422474dbd1705ca100e.png"/>
          <p:cNvPicPr>
            <a:picLocks noChangeAspect="1"/>
          </p:cNvPicPr>
          <p:nvPr/>
        </p:nvPicPr>
        <p:blipFill>
          <a:blip r:embed="rId2"/>
          <a:stretch>
            <a:fillRect/>
          </a:stretch>
        </p:blipFill>
        <p:spPr>
          <a:xfrm>
            <a:off x="5629275" y="3617913"/>
            <a:ext cx="3470275" cy="2854325"/>
          </a:xfrm>
          <a:prstGeom prst="rect">
            <a:avLst/>
          </a:prstGeom>
          <a:noFill/>
          <a:ln w="9525">
            <a:noFill/>
          </a:ln>
        </p:spPr>
      </p:pic>
      <p:pic>
        <p:nvPicPr>
          <p:cNvPr id="78854" name="Picture 2" descr="http://www.qzwb.com/qy/image/attachement/jpg/site2/20130325/001f1634a48212ba3efb3d.jpg"/>
          <p:cNvPicPr>
            <a:picLocks noChangeAspect="1"/>
          </p:cNvPicPr>
          <p:nvPr/>
        </p:nvPicPr>
        <p:blipFill>
          <a:blip r:embed="rId3"/>
          <a:stretch>
            <a:fillRect/>
          </a:stretch>
        </p:blipFill>
        <p:spPr>
          <a:xfrm>
            <a:off x="5549900" y="1109663"/>
            <a:ext cx="3594100" cy="2508250"/>
          </a:xfrm>
          <a:prstGeom prst="rect">
            <a:avLst/>
          </a:prstGeom>
          <a:noFill/>
          <a:ln w="9525">
            <a:noFill/>
          </a:ln>
        </p:spPr>
      </p:pic>
      <p:pic>
        <p:nvPicPr>
          <p:cNvPr id="78855" name="Picture 3"/>
          <p:cNvPicPr>
            <a:picLocks noChangeAspect="1"/>
          </p:cNvPicPr>
          <p:nvPr/>
        </p:nvPicPr>
        <p:blipFill>
          <a:blip r:embed="rId4"/>
          <a:stretch>
            <a:fillRect/>
          </a:stretch>
        </p:blipFill>
        <p:spPr>
          <a:xfrm>
            <a:off x="160338" y="4038600"/>
            <a:ext cx="2257425" cy="2544763"/>
          </a:xfrm>
          <a:prstGeom prst="rect">
            <a:avLst/>
          </a:prstGeom>
          <a:noFill/>
          <a:ln w="9525">
            <a:noFill/>
          </a:ln>
        </p:spPr>
      </p:pic>
      <p:sp>
        <p:nvSpPr>
          <p:cNvPr id="78856" name="灯片编号占位符 2"/>
          <p:cNvSpPr txBox="1">
            <a:spLocks noGrp="1"/>
          </p:cNvSpPr>
          <p:nvPr>
            <p:ph type="sldNum" sz="quarter" idx="4"/>
          </p:nvPr>
        </p:nvSpPr>
        <p:spPr>
          <a:xfrm>
            <a:off x="0" y="0"/>
            <a:ext cx="0" cy="0"/>
          </a:xfrm>
          <a:ln w="9525">
            <a:noFill/>
          </a:ln>
        </p:spPr>
        <p:txBody>
          <a:bodyPr/>
          <a:lstStyle/>
          <a:p>
            <a:pPr marL="0" indent="0">
              <a:spcBef>
                <a:spcPct val="0"/>
              </a:spcBef>
            </a:pPr>
            <a:fld id="{9A0DB2DC-4C9A-4742-B13C-FB6460FD3503}" type="slidenum">
              <a:rPr lang="zh-CN" altLang="zh-CN" dirty="0">
                <a:solidFill>
                  <a:schemeClr val="tx1"/>
                </a:solidFill>
                <a:latin typeface="+mn-lt"/>
                <a:ea typeface="宋体" panose="02010600030101010101" pitchFamily="2" charset="-122"/>
                <a:cs typeface="+mn-cs"/>
              </a:rPr>
            </a:fld>
            <a:endParaRPr lang="zh-CN" altLang="zh-CN" dirty="0">
              <a:solidFill>
                <a:schemeClr val="tx1"/>
              </a:solidFill>
              <a:latin typeface="+mn-lt"/>
              <a:ea typeface="宋体" panose="02010600030101010101" pitchFamily="2" charset="-122"/>
              <a:cs typeface="+mn-cs"/>
            </a:endParaRPr>
          </a:p>
        </p:txBody>
      </p:sp>
      <p:sp>
        <p:nvSpPr>
          <p:cNvPr id="78857" name="矩形 1"/>
          <p:cNvSpPr/>
          <p:nvPr/>
        </p:nvSpPr>
        <p:spPr>
          <a:xfrm>
            <a:off x="100013" y="977900"/>
            <a:ext cx="5353050" cy="11398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sz="2400" dirty="0">
                <a:solidFill>
                  <a:schemeClr val="tx1"/>
                </a:solidFill>
                <a:ea typeface="宋体" panose="02010600030101010101" pitchFamily="2" charset="-122"/>
              </a:rPr>
              <a:t>理解经济政策的潜力与局限</a:t>
            </a:r>
            <a:endParaRPr lang="en-US" altLang="zh-CN" sz="2400" dirty="0">
              <a:solidFill>
                <a:schemeClr val="tx1"/>
              </a:solidFill>
              <a:ea typeface="宋体" panose="02010600030101010101" pitchFamily="2" charset="-122"/>
            </a:endParaRPr>
          </a:p>
          <a:p>
            <a:pPr marL="0" lvl="0" indent="0">
              <a:spcBef>
                <a:spcPct val="0"/>
              </a:spcBef>
              <a:buNone/>
            </a:pPr>
            <a:endParaRPr lang="zh-CN" altLang="en-US" sz="2400" dirty="0">
              <a:solidFill>
                <a:schemeClr val="tx1"/>
              </a:solidFill>
              <a:ea typeface="宋体" panose="02010600030101010101" pitchFamily="2" charset="-122"/>
            </a:endParaRPr>
          </a:p>
          <a:p>
            <a:pPr marL="0" lvl="0" indent="0">
              <a:spcBef>
                <a:spcPct val="0"/>
              </a:spcBef>
              <a:buNone/>
            </a:pPr>
            <a:r>
              <a:rPr lang="zh-CN" altLang="en-US" sz="2000" dirty="0">
                <a:solidFill>
                  <a:srgbClr val="00B0F0"/>
                </a:solidFill>
                <a:ea typeface="宋体" panose="02010600030101010101" pitchFamily="2" charset="-122"/>
              </a:rPr>
              <a:t>减税；房价限制；环境保护；贸易政策；扶贫</a:t>
            </a:r>
            <a:endParaRPr lang="zh-CN" altLang="en-US" sz="2000" dirty="0">
              <a:solidFill>
                <a:srgbClr val="00B0F0"/>
              </a:solidFill>
              <a:ea typeface="宋体" panose="02010600030101010101" pitchFamily="2" charset="-122"/>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a:xfrm>
            <a:off x="1049338" y="101600"/>
            <a:ext cx="8094662" cy="860425"/>
          </a:xfrm>
        </p:spPr>
        <p:txBody>
          <a:bodyPr vert="horz" wrap="none" lIns="91440" tIns="45720" rIns="91440" bIns="45720" anchor="ctr"/>
          <a:lstStyle/>
          <a:p>
            <a:r>
              <a:rPr lang="zh-CN" altLang="en-US" dirty="0">
                <a:ea typeface="宋体" panose="02010600030101010101" pitchFamily="2" charset="-122"/>
              </a:rPr>
              <a:t>经济学思维的作用</a:t>
            </a:r>
            <a:endParaRPr lang="zh-CN" altLang="en-US" dirty="0">
              <a:ea typeface="宋体" panose="02010600030101010101" pitchFamily="2" charset="-122"/>
            </a:endParaRPr>
          </a:p>
        </p:txBody>
      </p:sp>
      <p:sp>
        <p:nvSpPr>
          <p:cNvPr id="79875" name="内容占位符 2"/>
          <p:cNvSpPr>
            <a:spLocks noGrp="1"/>
          </p:cNvSpPr>
          <p:nvPr>
            <p:ph idx="1"/>
          </p:nvPr>
        </p:nvSpPr>
        <p:spPr>
          <a:xfrm>
            <a:off x="277813" y="1025525"/>
            <a:ext cx="8588375" cy="5126038"/>
          </a:xfrm>
        </p:spPr>
        <p:txBody>
          <a:bodyPr vert="horz" wrap="square" lIns="91440" tIns="45720" rIns="91440" bIns="45720" anchor="t"/>
          <a:lstStyle/>
          <a:p>
            <a:r>
              <a:rPr lang="zh-CN" altLang="en-US" sz="3600" dirty="0">
                <a:latin typeface="+mn-lt"/>
                <a:ea typeface="宋体" panose="02010600030101010101" pitchFamily="2" charset="-122"/>
                <a:cs typeface="+mn-cs"/>
              </a:rPr>
              <a:t>更好理解人类行为方式  </a:t>
            </a:r>
            <a:endParaRPr lang="en-US" altLang="zh-CN" sz="36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投票，选举</a:t>
            </a:r>
            <a:endParaRPr lang="en-US" altLang="zh-CN" sz="20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生育率为什么持续下降？</a:t>
            </a:r>
            <a:endParaRPr lang="en-US" altLang="zh-CN" sz="20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假冒伪劣现象如何治理有效？</a:t>
            </a:r>
            <a:endParaRPr lang="en-US" altLang="zh-CN" sz="2000" dirty="0">
              <a:latin typeface="+mn-lt"/>
              <a:ea typeface="宋体" panose="02010600030101010101" pitchFamily="2" charset="-122"/>
              <a:cs typeface="+mn-cs"/>
            </a:endParaRPr>
          </a:p>
          <a:p>
            <a:endParaRPr lang="zh-CN" altLang="en-US" sz="3600" dirty="0">
              <a:latin typeface="+mn-lt"/>
              <a:ea typeface="宋体" panose="02010600030101010101" pitchFamily="2" charset="-122"/>
              <a:cs typeface="+mn-cs"/>
            </a:endParaRPr>
          </a:p>
          <a:p>
            <a:pPr>
              <a:buNone/>
            </a:pPr>
            <a:endParaRPr lang="zh-CN" altLang="en-US" sz="2000" dirty="0">
              <a:latin typeface="+mn-lt"/>
              <a:ea typeface="宋体" panose="02010600030101010101" pitchFamily="2" charset="-122"/>
              <a:cs typeface="+mn-cs"/>
            </a:endParaRPr>
          </a:p>
        </p:txBody>
      </p:sp>
      <p:pic>
        <p:nvPicPr>
          <p:cNvPr id="79876" name="图片 1"/>
          <p:cNvPicPr>
            <a:picLocks noChangeAspect="1"/>
          </p:cNvPicPr>
          <p:nvPr/>
        </p:nvPicPr>
        <p:blipFill>
          <a:blip r:embed="rId1"/>
          <a:stretch>
            <a:fillRect/>
          </a:stretch>
        </p:blipFill>
        <p:spPr>
          <a:xfrm>
            <a:off x="0" y="6151563"/>
            <a:ext cx="9144000" cy="268287"/>
          </a:xfrm>
          <a:prstGeom prst="rect">
            <a:avLst/>
          </a:prstGeom>
          <a:noFill/>
          <a:ln w="9525">
            <a:noFill/>
          </a:ln>
        </p:spPr>
      </p:pic>
      <p:pic>
        <p:nvPicPr>
          <p:cNvPr id="79878" name="图片 2"/>
          <p:cNvPicPr>
            <a:picLocks noChangeAspect="1"/>
          </p:cNvPicPr>
          <p:nvPr/>
        </p:nvPicPr>
        <p:blipFill>
          <a:blip r:embed="rId2"/>
          <a:stretch>
            <a:fillRect/>
          </a:stretch>
        </p:blipFill>
        <p:spPr>
          <a:xfrm>
            <a:off x="6026150" y="1266825"/>
            <a:ext cx="2616200" cy="2390775"/>
          </a:xfrm>
          <a:prstGeom prst="rect">
            <a:avLst/>
          </a:prstGeom>
          <a:noFill/>
          <a:ln w="9525">
            <a:noFill/>
          </a:ln>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3"/>
          <a:stretch>
            <a:fillRect/>
          </a:stretch>
        </p:blipFill>
        <p:spPr>
          <a:xfrm>
            <a:off x="648335" y="3032125"/>
            <a:ext cx="4023995" cy="3013710"/>
          </a:xfrm>
          <a:prstGeom prst="rect">
            <a:avLst/>
          </a:prstGeom>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1049338" y="101600"/>
            <a:ext cx="8094662" cy="860425"/>
          </a:xfrm>
        </p:spPr>
        <p:txBody>
          <a:bodyPr vert="horz" wrap="none" lIns="91440" tIns="45720" rIns="91440" bIns="45720" anchor="ctr"/>
          <a:lstStyle/>
          <a:p>
            <a:r>
              <a:rPr lang="zh-CN" altLang="en-US" sz="3200" dirty="0">
                <a:ea typeface="宋体" panose="02010600030101010101" pitchFamily="2" charset="-122"/>
              </a:rPr>
              <a:t>理解中国改革开放</a:t>
            </a:r>
            <a:r>
              <a:rPr lang="en-US" altLang="zh-CN" sz="3200" dirty="0">
                <a:ea typeface="宋体" panose="02010600030101010101" pitchFamily="2" charset="-122"/>
              </a:rPr>
              <a:t>40</a:t>
            </a:r>
            <a:r>
              <a:rPr lang="zh-CN" altLang="en-US" sz="3200" dirty="0">
                <a:ea typeface="宋体" panose="02010600030101010101" pitchFamily="2" charset="-122"/>
              </a:rPr>
              <a:t>年与建国</a:t>
            </a:r>
            <a:r>
              <a:rPr lang="en-US" altLang="zh-CN" sz="3200" dirty="0">
                <a:ea typeface="宋体" panose="02010600030101010101" pitchFamily="2" charset="-122"/>
              </a:rPr>
              <a:t>70</a:t>
            </a:r>
            <a:r>
              <a:rPr lang="zh-CN" altLang="en-US" sz="3200" dirty="0">
                <a:ea typeface="宋体" panose="02010600030101010101" pitchFamily="2" charset="-122"/>
              </a:rPr>
              <a:t>年</a:t>
            </a:r>
            <a:endParaRPr lang="zh-CN" altLang="en-US" sz="3200" dirty="0">
              <a:ea typeface="宋体" panose="02010600030101010101" pitchFamily="2" charset="-122"/>
            </a:endParaRPr>
          </a:p>
        </p:txBody>
      </p:sp>
      <p:sp>
        <p:nvSpPr>
          <p:cNvPr id="80899" name="内容占位符 2"/>
          <p:cNvSpPr>
            <a:spLocks noGrp="1"/>
          </p:cNvSpPr>
          <p:nvPr>
            <p:ph idx="1"/>
          </p:nvPr>
        </p:nvSpPr>
        <p:spPr/>
        <p:txBody>
          <a:bodyPr vert="horz" wrap="square" lIns="91440" tIns="45720" rIns="91440" bIns="45720" anchor="t"/>
          <a:lstStyle/>
          <a:p>
            <a:r>
              <a:rPr lang="zh-CN" altLang="en-US" dirty="0">
                <a:latin typeface="+mn-lt"/>
                <a:ea typeface="宋体" panose="02010600030101010101" pitchFamily="2" charset="-122"/>
                <a:cs typeface="+mn-cs"/>
              </a:rPr>
              <a:t>改革：从计划经济转向市场经济</a:t>
            </a:r>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价格机制与市场的作用，正确制度的作用</a:t>
            </a:r>
            <a:endParaRPr lang="en-US" altLang="zh-CN" dirty="0">
              <a:latin typeface="+mn-lt"/>
              <a:ea typeface="宋体" panose="02010600030101010101" pitchFamily="2" charset="-122"/>
              <a:cs typeface="+mn-cs"/>
            </a:endParaRPr>
          </a:p>
          <a:p>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开放：扩大市场边界、拥抱全球化</a:t>
            </a:r>
            <a:endParaRPr lang="en-US" altLang="zh-CN" dirty="0">
              <a:latin typeface="+mn-lt"/>
              <a:ea typeface="宋体" panose="02010600030101010101" pitchFamily="2" charset="-122"/>
              <a:cs typeface="+mn-cs"/>
            </a:endParaRPr>
          </a:p>
          <a:p>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经济增长与波动</a:t>
            </a:r>
            <a:endParaRPr lang="en-US" altLang="zh-CN" dirty="0">
              <a:latin typeface="+mn-lt"/>
              <a:ea typeface="宋体" panose="02010600030101010101" pitchFamily="2" charset="-122"/>
              <a:cs typeface="+mn-cs"/>
            </a:endParaRPr>
          </a:p>
          <a:p>
            <a:r>
              <a:rPr lang="zh-CN" altLang="en-US" dirty="0">
                <a:latin typeface="+mn-lt"/>
                <a:ea typeface="宋体" panose="02010600030101010101" pitchFamily="2" charset="-122"/>
                <a:cs typeface="+mn-cs"/>
              </a:rPr>
              <a:t>以人民为中心的发展</a:t>
            </a:r>
            <a:endParaRPr lang="en-US" altLang="zh-CN" dirty="0">
              <a:latin typeface="+mn-lt"/>
              <a:ea typeface="宋体" panose="02010600030101010101" pitchFamily="2" charset="-122"/>
              <a:cs typeface="+mn-cs"/>
            </a:endParaRPr>
          </a:p>
          <a:p>
            <a:endParaRPr lang="zh-CN" altLang="en-US" dirty="0">
              <a:latin typeface="+mn-lt"/>
              <a:ea typeface="宋体" panose="02010600030101010101" pitchFamily="2" charset="-122"/>
              <a:cs typeface="+mn-cs"/>
            </a:endParaRPr>
          </a:p>
        </p:txBody>
      </p:sp>
      <p:pic>
        <p:nvPicPr>
          <p:cNvPr id="80900" name="图片 1"/>
          <p:cNvPicPr>
            <a:picLocks noChangeAspect="1"/>
          </p:cNvPicPr>
          <p:nvPr/>
        </p:nvPicPr>
        <p:blipFill>
          <a:blip r:embed="rId1"/>
          <a:stretch>
            <a:fillRect/>
          </a:stretch>
        </p:blipFill>
        <p:spPr>
          <a:xfrm>
            <a:off x="0" y="6180138"/>
            <a:ext cx="9144000" cy="268287"/>
          </a:xfrm>
          <a:prstGeom prst="rect">
            <a:avLst/>
          </a:prstGeom>
          <a:noFill/>
          <a:ln w="9525">
            <a:noFill/>
          </a:ln>
        </p:spPr>
      </p:pic>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矩形 1"/>
          <p:cNvSpPr/>
          <p:nvPr/>
        </p:nvSpPr>
        <p:spPr>
          <a:xfrm>
            <a:off x="1868488" y="174625"/>
            <a:ext cx="1492250" cy="6159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spcBef>
                <a:spcPct val="0"/>
              </a:spcBef>
              <a:buNone/>
            </a:pPr>
            <a:r>
              <a:rPr lang="zh-CN" altLang="en-US" dirty="0">
                <a:solidFill>
                  <a:schemeClr val="tx1"/>
                </a:solidFill>
                <a:ea typeface="宋体" panose="02010600030101010101" pitchFamily="2" charset="-122"/>
              </a:rPr>
              <a:t>思考题</a:t>
            </a:r>
            <a:endParaRPr lang="zh-CN" altLang="en-US" dirty="0">
              <a:solidFill>
                <a:schemeClr val="tx1"/>
              </a:solidFill>
              <a:ea typeface="宋体" panose="02010600030101010101" pitchFamily="2" charset="-122"/>
            </a:endParaRPr>
          </a:p>
        </p:txBody>
      </p:sp>
      <p:sp>
        <p:nvSpPr>
          <p:cNvPr id="81923" name="矩形 2"/>
          <p:cNvSpPr/>
          <p:nvPr/>
        </p:nvSpPr>
        <p:spPr>
          <a:xfrm>
            <a:off x="501650" y="1236663"/>
            <a:ext cx="8158163" cy="483108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457200" lvl="0" indent="-457200">
              <a:spcBef>
                <a:spcPct val="0"/>
              </a:spcBef>
            </a:pPr>
            <a:r>
              <a:rPr lang="zh-CN" altLang="en-US" sz="2800" dirty="0">
                <a:solidFill>
                  <a:schemeClr val="tx1"/>
                </a:solidFill>
                <a:ea typeface="宋体" panose="02010600030101010101" pitchFamily="2" charset="-122"/>
              </a:rPr>
              <a:t>为什么选择是不可避免的？</a:t>
            </a:r>
            <a:endParaRPr lang="zh-CN" altLang="en-US" sz="2800" dirty="0">
              <a:solidFill>
                <a:schemeClr val="tx1"/>
              </a:solidFill>
              <a:ea typeface="宋体" panose="02010600030101010101" pitchFamily="2" charset="-122"/>
            </a:endParaRPr>
          </a:p>
          <a:p>
            <a:pPr marL="457200" lvl="0" indent="-457200">
              <a:spcBef>
                <a:spcPct val="0"/>
              </a:spcBef>
            </a:pPr>
            <a:r>
              <a:rPr lang="zh-CN" altLang="en-US" sz="2800" dirty="0">
                <a:solidFill>
                  <a:schemeClr val="tx1"/>
                </a:solidFill>
                <a:ea typeface="宋体" panose="02010600030101010101" pitchFamily="2" charset="-122"/>
              </a:rPr>
              <a:t>举例说明机会成本</a:t>
            </a:r>
            <a:endParaRPr lang="en-US" altLang="zh-CN" sz="2800" dirty="0">
              <a:solidFill>
                <a:schemeClr val="tx1"/>
              </a:solidFill>
              <a:ea typeface="宋体" panose="02010600030101010101" pitchFamily="2" charset="-122"/>
            </a:endParaRPr>
          </a:p>
          <a:p>
            <a:pPr marL="457200" lvl="0" indent="-457200">
              <a:spcBef>
                <a:spcPct val="0"/>
              </a:spcBef>
            </a:pPr>
            <a:r>
              <a:rPr lang="zh-CN" altLang="en-US" sz="2800" dirty="0">
                <a:solidFill>
                  <a:schemeClr val="tx1"/>
                </a:solidFill>
                <a:ea typeface="宋体" panose="02010600030101010101" pitchFamily="2" charset="-122"/>
              </a:rPr>
              <a:t>最优和均衡的思维如何帮助我们在生活中运用？</a:t>
            </a:r>
            <a:endParaRPr lang="en-US" altLang="zh-CN" sz="2800" dirty="0">
              <a:solidFill>
                <a:schemeClr val="tx1"/>
              </a:solidFill>
              <a:ea typeface="宋体" panose="02010600030101010101" pitchFamily="2" charset="-122"/>
            </a:endParaRPr>
          </a:p>
          <a:p>
            <a:pPr marL="457200" lvl="0" indent="-457200">
              <a:spcBef>
                <a:spcPct val="0"/>
              </a:spcBef>
            </a:pPr>
            <a:r>
              <a:rPr lang="zh-CN" altLang="en-US" sz="2800" dirty="0">
                <a:solidFill>
                  <a:schemeClr val="tx1"/>
                </a:solidFill>
                <a:ea typeface="宋体" panose="02010600030101010101" pitchFamily="2" charset="-122"/>
              </a:rPr>
              <a:t>你认为经济运行有哪些基本规律？</a:t>
            </a:r>
            <a:endParaRPr lang="zh-CN" altLang="en-US" sz="2800" dirty="0">
              <a:solidFill>
                <a:schemeClr val="tx1"/>
              </a:solidFill>
              <a:ea typeface="宋体" panose="02010600030101010101" pitchFamily="2" charset="-122"/>
            </a:endParaRPr>
          </a:p>
          <a:p>
            <a:pPr marL="457200" lvl="0" indent="-457200">
              <a:spcBef>
                <a:spcPct val="0"/>
              </a:spcBef>
            </a:pPr>
            <a:r>
              <a:rPr lang="zh-CN" altLang="en-US" sz="2800" dirty="0">
                <a:solidFill>
                  <a:srgbClr val="FF0000"/>
                </a:solidFill>
                <a:ea typeface="宋体" panose="02010600030101010101" pitchFamily="2" charset="-122"/>
              </a:rPr>
              <a:t>如何理解经世济民的内涵？经济学思维对于你的人生价值观有何影响</a:t>
            </a:r>
            <a:r>
              <a:rPr lang="zh-CN" altLang="en-US" sz="2800" dirty="0">
                <a:solidFill>
                  <a:schemeClr val="tx1"/>
                </a:solidFill>
                <a:ea typeface="宋体" panose="02010600030101010101" pitchFamily="2" charset="-122"/>
              </a:rPr>
              <a:t>？</a:t>
            </a:r>
            <a:endParaRPr lang="en-US" altLang="zh-CN" sz="2800" dirty="0">
              <a:solidFill>
                <a:schemeClr val="tx1"/>
              </a:solidFill>
              <a:ea typeface="宋体" panose="02010600030101010101" pitchFamily="2" charset="-122"/>
            </a:endParaRPr>
          </a:p>
          <a:p>
            <a:pPr marL="457200" lvl="0" indent="-457200">
              <a:spcBef>
                <a:spcPct val="0"/>
              </a:spcBef>
            </a:pPr>
            <a:endParaRPr lang="en-US" altLang="zh-CN" sz="2800" dirty="0">
              <a:solidFill>
                <a:schemeClr val="tx1"/>
              </a:solidFill>
              <a:ea typeface="宋体" panose="02010600030101010101" pitchFamily="2" charset="-122"/>
            </a:endParaRPr>
          </a:p>
          <a:p>
            <a:pPr marL="457200" lvl="0" indent="-457200">
              <a:spcBef>
                <a:spcPct val="0"/>
              </a:spcBef>
            </a:pPr>
            <a:r>
              <a:rPr lang="zh-CN" altLang="en-US" sz="2800" dirty="0">
                <a:solidFill>
                  <a:schemeClr val="tx1"/>
                </a:solidFill>
                <a:ea typeface="宋体" panose="02010600030101010101" pitchFamily="2" charset="-122"/>
              </a:rPr>
              <a:t>你学习什么专业？经济学思维对于你的专业学习有何帮助？对于你未来人生发展有何启示？</a:t>
            </a:r>
            <a:endParaRPr lang="en-US" altLang="zh-CN" sz="2800" dirty="0">
              <a:solidFill>
                <a:schemeClr val="tx1"/>
              </a:solidFill>
              <a:ea typeface="宋体" panose="02010600030101010101" pitchFamily="2" charset="-122"/>
            </a:endParaRPr>
          </a:p>
          <a:p>
            <a:pPr marL="457200" lvl="0" indent="-457200">
              <a:spcBef>
                <a:spcPct val="0"/>
              </a:spcBef>
            </a:pPr>
            <a:r>
              <a:rPr lang="zh-CN" altLang="en-US" sz="2800" dirty="0">
                <a:solidFill>
                  <a:schemeClr val="tx1"/>
                </a:solidFill>
                <a:ea typeface="宋体" panose="02010600030101010101" pitchFamily="2" charset="-122"/>
              </a:rPr>
              <a:t>如何运用经济学思维思考中国应对新冠疫情的防控举措？以及对经济影响的对策</a:t>
            </a:r>
            <a:r>
              <a:rPr lang="zh-CN" altLang="en-US" sz="2800" dirty="0">
                <a:solidFill>
                  <a:schemeClr val="tx1"/>
                </a:solidFill>
                <a:ea typeface="宋体" panose="02010600030101010101" pitchFamily="2" charset="-122"/>
              </a:rPr>
              <a:t>？</a:t>
            </a:r>
            <a:endParaRPr lang="en-US" altLang="zh-CN" sz="2800" dirty="0">
              <a:solidFill>
                <a:schemeClr val="tx1"/>
              </a:solidFill>
              <a:ea typeface="宋体" panose="02010600030101010101" pitchFamily="2" charset="-122"/>
            </a:endParaRP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EB1E6A9-3A2C-4EFD-BB37-F335382C68A7}" type="slidenum">
              <a:rPr kumimoji="0"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a:xfrm>
            <a:off x="1049338" y="101600"/>
            <a:ext cx="8094662" cy="860425"/>
          </a:xfrm>
        </p:spPr>
        <p:txBody>
          <a:bodyPr vert="horz" wrap="none" lIns="91440" tIns="45720" rIns="91440" bIns="45720" anchor="ctr"/>
          <a:lstStyle/>
          <a:p>
            <a:r>
              <a:rPr lang="zh-CN" altLang="en-US" dirty="0">
                <a:ea typeface="宋体" panose="02010600030101010101" pitchFamily="2" charset="-122"/>
              </a:rPr>
              <a:t>案例：乡村为什么总是贫穷？</a:t>
            </a:r>
            <a:endParaRPr lang="zh-CN" altLang="en-US" dirty="0">
              <a:ea typeface="宋体" panose="02010600030101010101" pitchFamily="2" charset="-122"/>
            </a:endParaRPr>
          </a:p>
        </p:txBody>
      </p:sp>
      <p:sp>
        <p:nvSpPr>
          <p:cNvPr id="82947" name="内容占位符 2"/>
          <p:cNvSpPr>
            <a:spLocks noGrp="1"/>
          </p:cNvSpPr>
          <p:nvPr>
            <p:ph idx="1"/>
          </p:nvPr>
        </p:nvSpPr>
        <p:spPr>
          <a:xfrm>
            <a:off x="266700" y="1025525"/>
            <a:ext cx="8625205" cy="2240280"/>
          </a:xfrm>
        </p:spPr>
        <p:txBody>
          <a:bodyPr vert="horz" wrap="square" lIns="91440" tIns="45720" rIns="91440" bIns="45720" anchor="t"/>
          <a:lstStyle/>
          <a:p>
            <a:r>
              <a:rPr lang="zh-CN" altLang="en-US" sz="2000" dirty="0">
                <a:latin typeface="+mn-lt"/>
                <a:ea typeface="宋体" panose="02010600030101010101" pitchFamily="2" charset="-122"/>
                <a:cs typeface="+mn-cs"/>
              </a:rPr>
              <a:t>从前村里有个砍柴人，每天上山砍柴。砍得的柴火虽然不多，却也够用。日子若是这样过下去便罢了，偏偏城里发生了翻天覆地的变化，城里人来到村里，装上煤气和电。</a:t>
            </a:r>
            <a:endParaRPr lang="en-US" altLang="zh-CN" sz="20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自此，砍柴人不用砍柴了，但作为报答，要提供上好的木材给城里人，用于制作家具。于是，砍柴人默许城里人带着机器来这里砍伐树木。</a:t>
            </a:r>
            <a:endParaRPr lang="en-US" altLang="zh-CN" sz="2000" dirty="0">
              <a:latin typeface="+mn-lt"/>
              <a:ea typeface="宋体" panose="02010600030101010101" pitchFamily="2" charset="-122"/>
              <a:cs typeface="+mn-cs"/>
            </a:endParaRPr>
          </a:p>
          <a:p>
            <a:r>
              <a:rPr lang="zh-CN" altLang="en-US" sz="2000" dirty="0">
                <a:latin typeface="+mn-lt"/>
                <a:ea typeface="宋体" panose="02010600030101010101" pitchFamily="2" charset="-122"/>
                <a:cs typeface="+mn-cs"/>
              </a:rPr>
              <a:t>没过多久，树木都被砍完了，砍柴人看着空空如也的村子，心里觉着空落落的，却不知道自己做错了什么。</a:t>
            </a:r>
            <a:endParaRPr lang="en-US" altLang="zh-CN" sz="2000" dirty="0">
              <a:latin typeface="+mn-lt"/>
              <a:ea typeface="宋体" panose="02010600030101010101" pitchFamily="2" charset="-122"/>
              <a:cs typeface="+mn-cs"/>
            </a:endParaRPr>
          </a:p>
          <a:p>
            <a:endParaRPr lang="zh-CN" altLang="en-US" sz="2000" dirty="0">
              <a:solidFill>
                <a:srgbClr val="FF0000"/>
              </a:solidFill>
              <a:latin typeface="+mn-lt"/>
              <a:ea typeface="宋体" panose="02010600030101010101" pitchFamily="2" charset="-122"/>
              <a:cs typeface="+mn-cs"/>
            </a:endParaRP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050658AE-FD99-48D3-9323-8BBC12E2CDFA}"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pic>
        <p:nvPicPr>
          <p:cNvPr id="3" name="图片 2"/>
          <p:cNvPicPr>
            <a:picLocks noChangeAspect="1"/>
          </p:cNvPicPr>
          <p:nvPr/>
        </p:nvPicPr>
        <p:blipFill>
          <a:blip r:embed="rId1"/>
          <a:stretch>
            <a:fillRect/>
          </a:stretch>
        </p:blipFill>
        <p:spPr>
          <a:xfrm>
            <a:off x="4721225" y="3719830"/>
            <a:ext cx="3765550" cy="2150110"/>
          </a:xfrm>
          <a:prstGeom prst="rect">
            <a:avLst/>
          </a:prstGeom>
        </p:spPr>
      </p:pic>
      <p:sp>
        <p:nvSpPr>
          <p:cNvPr id="4" name="文本框 3"/>
          <p:cNvSpPr txBox="1"/>
          <p:nvPr/>
        </p:nvSpPr>
        <p:spPr>
          <a:xfrm>
            <a:off x="457835" y="4024630"/>
            <a:ext cx="3961765" cy="1845310"/>
          </a:xfrm>
          <a:prstGeom prst="rect">
            <a:avLst/>
          </a:prstGeom>
          <a:noFill/>
        </p:spPr>
        <p:txBody>
          <a:bodyPr wrap="square" rtlCol="0" anchor="t">
            <a:spAutoFit/>
          </a:bodyPr>
          <a:p>
            <a:r>
              <a:rPr lang="zh-CN" altLang="en-US" dirty="0">
                <a:latin typeface="+mn-lt"/>
                <a:ea typeface="宋体" panose="02010600030101010101" pitchFamily="2" charset="-122"/>
                <a:sym typeface="+mn-ea"/>
              </a:rPr>
              <a:t>思考：</a:t>
            </a:r>
            <a:endParaRPr lang="en-US" altLang="zh-CN" dirty="0">
              <a:latin typeface="+mn-lt"/>
              <a:ea typeface="宋体" panose="02010600030101010101" pitchFamily="2" charset="-122"/>
              <a:cs typeface="+mn-cs"/>
            </a:endParaRPr>
          </a:p>
          <a:p>
            <a:r>
              <a:rPr lang="zh-CN" altLang="en-US" sz="2000" dirty="0">
                <a:solidFill>
                  <a:srgbClr val="FF0000"/>
                </a:solidFill>
                <a:latin typeface="+mn-lt"/>
                <a:ea typeface="宋体" panose="02010600030101010101" pitchFamily="2" charset="-122"/>
                <a:sym typeface="+mn-ea"/>
              </a:rPr>
              <a:t>砍柴人做错了什么？他与城里人的交易是理性的吗？试用经济学思维分析。请帮砍柴人设计一些解决困境的办法。</a:t>
            </a:r>
            <a:endParaRPr lang="zh-CN" altLang="en-US" sz="200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0" y="1322388"/>
            <a:ext cx="9144000" cy="0"/>
          </a:xfrm>
          <a:prstGeom prst="line">
            <a:avLst/>
          </a:prstGeom>
          <a:ln w="12700">
            <a:solidFill>
              <a:srgbClr val="0070C0"/>
            </a:solidFill>
          </a:ln>
        </p:spPr>
        <p:style>
          <a:lnRef idx="1">
            <a:schemeClr val="accent1"/>
          </a:lnRef>
          <a:fillRef idx="0">
            <a:schemeClr val="accent1"/>
          </a:fillRef>
          <a:effectRef idx="0">
            <a:schemeClr val="accent1"/>
          </a:effectRef>
          <a:fontRef idx="minor">
            <a:schemeClr val="tx1"/>
          </a:fontRef>
        </p:style>
      </p:cxnSp>
      <p:pic>
        <p:nvPicPr>
          <p:cNvPr id="83971" name="Picture 2" descr="E:\彭鹤翔\学工组\logo\经济学院.png"/>
          <p:cNvPicPr>
            <a:picLocks noChangeAspect="1"/>
          </p:cNvPicPr>
          <p:nvPr/>
        </p:nvPicPr>
        <p:blipFill>
          <a:blip r:embed="rId1"/>
          <a:stretch>
            <a:fillRect/>
          </a:stretch>
        </p:blipFill>
        <p:spPr>
          <a:xfrm>
            <a:off x="7740650" y="911225"/>
            <a:ext cx="1368425" cy="357188"/>
          </a:xfrm>
          <a:prstGeom prst="rect">
            <a:avLst/>
          </a:prstGeom>
          <a:noFill/>
          <a:ln w="9525">
            <a:noFill/>
          </a:ln>
        </p:spPr>
      </p:pic>
      <p:pic>
        <p:nvPicPr>
          <p:cNvPr id="83972" name="Picture 3" descr="E:\彭鹤翔\学工组\logo\xiaozi1.png"/>
          <p:cNvPicPr>
            <a:picLocks noChangeAspect="1"/>
          </p:cNvPicPr>
          <p:nvPr/>
        </p:nvPicPr>
        <p:blipFill>
          <a:blip r:embed="rId2"/>
          <a:stretch>
            <a:fillRect/>
          </a:stretch>
        </p:blipFill>
        <p:spPr>
          <a:xfrm>
            <a:off x="539750" y="860425"/>
            <a:ext cx="1422400" cy="407988"/>
          </a:xfrm>
          <a:prstGeom prst="rect">
            <a:avLst/>
          </a:prstGeom>
          <a:noFill/>
          <a:ln w="9525">
            <a:noFill/>
          </a:ln>
        </p:spPr>
      </p:pic>
      <p:pic>
        <p:nvPicPr>
          <p:cNvPr id="83973" name="Picture 5" descr="http://one.hust.edu.cn/dcp/uploadfiles/hustResource/hust/xiaohui.png"/>
          <p:cNvPicPr>
            <a:picLocks noChangeAspect="1"/>
          </p:cNvPicPr>
          <p:nvPr/>
        </p:nvPicPr>
        <p:blipFill>
          <a:blip r:embed="rId3"/>
          <a:stretch>
            <a:fillRect/>
          </a:stretch>
        </p:blipFill>
        <p:spPr>
          <a:xfrm>
            <a:off x="34925" y="860425"/>
            <a:ext cx="542925" cy="427038"/>
          </a:xfrm>
          <a:prstGeom prst="rect">
            <a:avLst/>
          </a:prstGeom>
          <a:noFill/>
          <a:ln w="9525">
            <a:noFill/>
          </a:ln>
        </p:spPr>
      </p:pic>
      <p:grpSp>
        <p:nvGrpSpPr>
          <p:cNvPr id="83974" name="组合 8"/>
          <p:cNvGrpSpPr/>
          <p:nvPr/>
        </p:nvGrpSpPr>
        <p:grpSpPr>
          <a:xfrm>
            <a:off x="-4762" y="1484313"/>
            <a:ext cx="9109075" cy="2012950"/>
            <a:chOff x="-1" y="481265"/>
            <a:chExt cx="9108505" cy="2012678"/>
          </a:xfrm>
        </p:grpSpPr>
        <p:pic>
          <p:nvPicPr>
            <p:cNvPr id="83980" name="图片 5"/>
            <p:cNvPicPr>
              <a:picLocks noChangeAspect="1"/>
            </p:cNvPicPr>
            <p:nvPr/>
          </p:nvPicPr>
          <p:blipFill>
            <a:blip r:embed="rId4"/>
            <a:stretch>
              <a:fillRect/>
            </a:stretch>
          </p:blipFill>
          <p:spPr>
            <a:xfrm>
              <a:off x="3053316" y="481265"/>
              <a:ext cx="3048006" cy="2012678"/>
            </a:xfrm>
            <a:prstGeom prst="rect">
              <a:avLst/>
            </a:prstGeom>
            <a:noFill/>
            <a:ln w="9525">
              <a:noFill/>
            </a:ln>
          </p:spPr>
        </p:pic>
        <p:pic>
          <p:nvPicPr>
            <p:cNvPr id="83981" name="图片 6"/>
            <p:cNvPicPr>
              <a:picLocks noChangeAspect="1"/>
            </p:cNvPicPr>
            <p:nvPr/>
          </p:nvPicPr>
          <p:blipFill>
            <a:blip r:embed="rId5"/>
            <a:stretch>
              <a:fillRect/>
            </a:stretch>
          </p:blipFill>
          <p:spPr>
            <a:xfrm>
              <a:off x="-1" y="489155"/>
              <a:ext cx="3053317" cy="2004788"/>
            </a:xfrm>
            <a:prstGeom prst="rect">
              <a:avLst/>
            </a:prstGeom>
            <a:noFill/>
            <a:ln w="9525">
              <a:noFill/>
            </a:ln>
          </p:spPr>
        </p:pic>
        <p:pic>
          <p:nvPicPr>
            <p:cNvPr id="83982" name="图片 7"/>
            <p:cNvPicPr>
              <a:picLocks noChangeAspect="1"/>
            </p:cNvPicPr>
            <p:nvPr/>
          </p:nvPicPr>
          <p:blipFill>
            <a:blip r:embed="rId6"/>
            <a:stretch>
              <a:fillRect/>
            </a:stretch>
          </p:blipFill>
          <p:spPr>
            <a:xfrm>
              <a:off x="6101322" y="483518"/>
              <a:ext cx="3007182" cy="2004788"/>
            </a:xfrm>
            <a:prstGeom prst="rect">
              <a:avLst/>
            </a:prstGeom>
            <a:noFill/>
            <a:ln w="9525">
              <a:noFill/>
            </a:ln>
          </p:spPr>
        </p:pic>
      </p:grpSp>
      <p:sp>
        <p:nvSpPr>
          <p:cNvPr id="11" name="对角圆角矩形 10"/>
          <p:cNvSpPr/>
          <p:nvPr/>
        </p:nvSpPr>
        <p:spPr>
          <a:xfrm>
            <a:off x="-4762" y="1384300"/>
            <a:ext cx="2178050"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7" name="对角圆角矩形 16"/>
          <p:cNvSpPr/>
          <p:nvPr/>
        </p:nvSpPr>
        <p:spPr>
          <a:xfrm>
            <a:off x="6967538" y="1384300"/>
            <a:ext cx="2176463" cy="215900"/>
          </a:xfrm>
          <a:prstGeom prst="round2Diag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3400" b="0" i="0" u="none" strike="noStrike" kern="1200" cap="none" spc="0" normalizeH="0" baseline="0" noProof="1">
              <a:ln>
                <a:noFill/>
              </a:ln>
              <a:solidFill>
                <a:schemeClr val="lt1"/>
              </a:solidFill>
              <a:effectLst/>
              <a:uLnTx/>
              <a:uFillTx/>
              <a:latin typeface="+mn-lt"/>
              <a:ea typeface="+mn-ea"/>
              <a:cs typeface="+mn-cs"/>
            </a:endParaRPr>
          </a:p>
        </p:txBody>
      </p:sp>
      <p:sp>
        <p:nvSpPr>
          <p:cNvPr id="18" name="矩形 17"/>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sp>
        <p:nvSpPr>
          <p:cNvPr id="83978"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83979" name="TextBox 15"/>
          <p:cNvSpPr txBox="1"/>
          <p:nvPr/>
        </p:nvSpPr>
        <p:spPr>
          <a:xfrm>
            <a:off x="954088" y="4149725"/>
            <a:ext cx="7639050" cy="584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r>
              <a:rPr lang="zh-CN" altLang="en-US" sz="3200" dirty="0">
                <a:solidFill>
                  <a:srgbClr val="0070C0"/>
                </a:solidFill>
                <a:latin typeface="华文新魏" panose="02010800040101010101" pitchFamily="2" charset="-122"/>
                <a:ea typeface="华文新魏" panose="02010800040101010101" pitchFamily="2" charset="-122"/>
              </a:rPr>
              <a:t>谢谢大家！</a:t>
            </a:r>
            <a:endParaRPr lang="zh-CN" altLang="en-US" sz="3200" dirty="0">
              <a:solidFill>
                <a:srgbClr val="0070C0"/>
              </a:solidFill>
              <a:latin typeface="华文新魏" panose="02010800040101010101" pitchFamily="2" charset="-122"/>
              <a:ea typeface="华文新魏" panose="02010800040101010101" pitchFamily="2" charset="-122"/>
            </a:endParaRP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ctr"/>
            <a:r>
              <a:rPr lang="en-US" altLang="zh-CN">
                <a:sym typeface="+mn-ea"/>
              </a:rPr>
              <a:t>2020</a:t>
            </a:r>
            <a:r>
              <a:rPr lang="zh-CN" altLang="en-US">
                <a:sym typeface="+mn-ea"/>
              </a:rPr>
              <a:t>年3月9日以来</a:t>
            </a:r>
            <a:r>
              <a:rPr lang="zh-CN" altLang="en-US">
                <a:sym typeface="+mn-ea"/>
              </a:rPr>
              <a:t>全球股市与疫情</a:t>
            </a:r>
            <a:endParaRPr lang="zh-CN" altLang="en-US">
              <a:sym typeface="+mn-ea"/>
            </a:endParaRPr>
          </a:p>
        </p:txBody>
      </p:sp>
      <p:sp>
        <p:nvSpPr>
          <p:cNvPr id="3" name="内容占位符 2"/>
          <p:cNvSpPr>
            <a:spLocks noGrp="1"/>
          </p:cNvSpPr>
          <p:nvPr>
            <p:ph idx="1"/>
          </p:nvPr>
        </p:nvSpPr>
        <p:spPr/>
        <p:txBody>
          <a:bodyPr/>
          <a:p>
            <a:r>
              <a:rPr lang="zh-CN" altLang="en-US" sz="2800" b="1"/>
              <a:t>中国以外疫情快速上涨，破</a:t>
            </a:r>
            <a:r>
              <a:rPr lang="en-US" altLang="zh-CN" sz="2800" b="1"/>
              <a:t>3</a:t>
            </a:r>
            <a:r>
              <a:rPr lang="zh-CN" altLang="en-US" sz="2800" b="1"/>
              <a:t>万</a:t>
            </a:r>
            <a:r>
              <a:rPr lang="en-US" altLang="zh-CN" sz="2800" b="1"/>
              <a:t>=</a:t>
            </a:r>
            <a:r>
              <a:rPr lang="zh-CN" altLang="en-US" sz="2800" b="1">
                <a:ea typeface="宋体" panose="02010600030101010101" pitchFamily="2" charset="-122"/>
              </a:rPr>
              <a:t>》</a:t>
            </a:r>
            <a:r>
              <a:rPr lang="en-US" altLang="zh-CN" sz="2800" b="1">
                <a:solidFill>
                  <a:srgbClr val="FF0000"/>
                </a:solidFill>
                <a:ea typeface="宋体" panose="02010600030101010101" pitchFamily="2" charset="-122"/>
              </a:rPr>
              <a:t>12</a:t>
            </a:r>
            <a:r>
              <a:rPr lang="zh-CN" altLang="en-US" sz="2800" b="1">
                <a:solidFill>
                  <a:srgbClr val="FF0000"/>
                </a:solidFill>
                <a:ea typeface="宋体" panose="02010600030101010101" pitchFamily="2" charset="-122"/>
              </a:rPr>
              <a:t>万</a:t>
            </a:r>
            <a:r>
              <a:rPr lang="en-US" altLang="zh-CN" sz="2800" b="1">
                <a:solidFill>
                  <a:srgbClr val="FF0000"/>
                </a:solidFill>
                <a:ea typeface="宋体" panose="02010600030101010101" pitchFamily="2" charset="-122"/>
              </a:rPr>
              <a:t>+</a:t>
            </a:r>
            <a:r>
              <a:rPr lang="zh-CN" altLang="en-US" sz="2800" b="1">
                <a:solidFill>
                  <a:srgbClr val="FF0000"/>
                </a:solidFill>
                <a:ea typeface="宋体" panose="02010600030101010101" pitchFamily="2" charset="-122"/>
              </a:rPr>
              <a:t>，，，</a:t>
            </a:r>
            <a:endParaRPr lang="zh-CN" altLang="en-US" sz="2800" b="1"/>
          </a:p>
          <a:p>
            <a:r>
              <a:rPr lang="zh-CN" altLang="en-US" sz="2800"/>
              <a:t>欧洲股市、美国股市</a:t>
            </a:r>
            <a:endParaRPr lang="zh-CN" altLang="en-US" sz="2800"/>
          </a:p>
          <a:p>
            <a:r>
              <a:rPr lang="zh-CN" altLang="en-US" sz="2800"/>
              <a:t>美国纽约股市三大股指9日暴跌</a:t>
            </a:r>
            <a:r>
              <a:rPr lang="zh-CN" altLang="en-US" sz="2800">
                <a:sym typeface="+mn-ea"/>
              </a:rPr>
              <a:t>7%</a:t>
            </a:r>
            <a:r>
              <a:rPr lang="en-US" altLang="zh-CN" sz="2800">
                <a:sym typeface="+mn-ea"/>
              </a:rPr>
              <a:t>=</a:t>
            </a:r>
            <a:r>
              <a:rPr lang="zh-CN" altLang="en-US" sz="2800">
                <a:ea typeface="宋体" panose="02010600030101010101" pitchFamily="2" charset="-122"/>
                <a:sym typeface="+mn-ea"/>
              </a:rPr>
              <a:t>》</a:t>
            </a:r>
            <a:r>
              <a:rPr lang="zh-CN" altLang="en-US" sz="2800"/>
              <a:t>熔断、停盘15分钟。</a:t>
            </a:r>
            <a:r>
              <a:rPr lang="zh-CN" altLang="en-US" sz="2800">
                <a:sym typeface="+mn-ea"/>
              </a:rPr>
              <a:t>在交易日结束后下跌超过2000点，创下2008年金融危机以来最大跌幅</a:t>
            </a:r>
            <a:endParaRPr lang="zh-CN" altLang="en-US" sz="2800">
              <a:sym typeface="+mn-ea"/>
            </a:endParaRPr>
          </a:p>
          <a:p>
            <a:r>
              <a:rPr lang="en-US" altLang="zh-CN" sz="2800">
                <a:solidFill>
                  <a:srgbClr val="FF0000"/>
                </a:solidFill>
                <a:sym typeface="+mn-ea"/>
              </a:rPr>
              <a:t>March 11</a:t>
            </a:r>
            <a:r>
              <a:rPr lang="zh-CN" altLang="en-US" sz="2800">
                <a:solidFill>
                  <a:srgbClr val="FF0000"/>
                </a:solidFill>
                <a:ea typeface="宋体" panose="02010600030101010101" pitchFamily="2" charset="-122"/>
                <a:sym typeface="+mn-ea"/>
              </a:rPr>
              <a:t>，</a:t>
            </a:r>
            <a:r>
              <a:rPr lang="en-US" altLang="zh-CN" sz="2800">
                <a:solidFill>
                  <a:srgbClr val="FF0000"/>
                </a:solidFill>
                <a:ea typeface="宋体" panose="02010600030101010101" pitchFamily="2" charset="-122"/>
                <a:sym typeface="+mn-ea"/>
              </a:rPr>
              <a:t>16</a:t>
            </a:r>
            <a:r>
              <a:rPr lang="zh-CN" altLang="en-US" sz="2800">
                <a:solidFill>
                  <a:srgbClr val="FF0000"/>
                </a:solidFill>
                <a:ea typeface="宋体" panose="02010600030101010101" pitchFamily="2" charset="-122"/>
                <a:sym typeface="+mn-ea"/>
              </a:rPr>
              <a:t>，</a:t>
            </a:r>
            <a:r>
              <a:rPr lang="en-US" altLang="zh-CN" sz="2800">
                <a:solidFill>
                  <a:srgbClr val="FF0000"/>
                </a:solidFill>
                <a:ea typeface="宋体" panose="02010600030101010101" pitchFamily="2" charset="-122"/>
                <a:sym typeface="+mn-ea"/>
              </a:rPr>
              <a:t>18</a:t>
            </a:r>
            <a:r>
              <a:rPr lang="zh-CN" altLang="en-US" sz="2800">
                <a:solidFill>
                  <a:srgbClr val="FF0000"/>
                </a:solidFill>
                <a:ea typeface="宋体" panose="02010600030101010101" pitchFamily="2" charset="-122"/>
                <a:sym typeface="+mn-ea"/>
              </a:rPr>
              <a:t>，。。。【？】</a:t>
            </a:r>
            <a:endParaRPr lang="zh-CN" altLang="en-US" sz="2800">
              <a:solidFill>
                <a:srgbClr val="FF0000"/>
              </a:solidFill>
              <a:sym typeface="+mn-ea"/>
            </a:endParaRPr>
          </a:p>
          <a:p>
            <a:endParaRPr lang="zh-CN" altLang="en-US" sz="2800">
              <a:sym typeface="+mn-ea"/>
            </a:endParaRPr>
          </a:p>
          <a:p>
            <a:r>
              <a:rPr lang="zh-CN" altLang="en-US" sz="2800">
                <a:sym typeface="+mn-ea"/>
              </a:rPr>
              <a:t>原油价格战</a:t>
            </a:r>
            <a:r>
              <a:rPr lang="en-US" altLang="zh-CN" sz="2800">
                <a:sym typeface="+mn-ea"/>
              </a:rPr>
              <a:t>+</a:t>
            </a:r>
            <a:r>
              <a:rPr lang="zh-CN" altLang="en-US" sz="2800">
                <a:sym typeface="+mn-ea"/>
              </a:rPr>
              <a:t>新冠疫情全球扩散【</a:t>
            </a:r>
            <a:r>
              <a:rPr lang="zh-CN" altLang="en-US" sz="2800">
                <a:solidFill>
                  <a:srgbClr val="FF0000"/>
                </a:solidFill>
                <a:sym typeface="+mn-ea"/>
              </a:rPr>
              <a:t>有关吗？</a:t>
            </a:r>
            <a:r>
              <a:rPr lang="en-US" altLang="zh-CN" sz="2800">
                <a:solidFill>
                  <a:srgbClr val="FF0000"/>
                </a:solidFill>
                <a:sym typeface="+mn-ea"/>
              </a:rPr>
              <a:t>Why</a:t>
            </a:r>
            <a:r>
              <a:rPr lang="zh-CN" altLang="en-US" sz="2800">
                <a:solidFill>
                  <a:srgbClr val="FF0000"/>
                </a:solidFill>
                <a:sym typeface="+mn-ea"/>
              </a:rPr>
              <a:t>？</a:t>
            </a:r>
            <a:r>
              <a:rPr lang="zh-CN" altLang="en-US" sz="2800">
                <a:sym typeface="+mn-ea"/>
              </a:rPr>
              <a:t>】</a:t>
            </a:r>
            <a:endParaRPr lang="zh-CN" altLang="en-US" sz="2800">
              <a:sym typeface="+mn-ea"/>
            </a:endParaRPr>
          </a:p>
          <a:p>
            <a:r>
              <a:rPr lang="zh-CN" altLang="en-US"/>
              <a:t>对国际贸易、投资、人员交流</a:t>
            </a:r>
            <a:endParaRPr lang="zh-CN" altLang="en-US"/>
          </a:p>
          <a:p>
            <a:r>
              <a:rPr lang="zh-CN" altLang="en-US"/>
              <a:t>国际产业链</a:t>
            </a:r>
            <a:endParaRPr lang="zh-CN" altLang="en-US"/>
          </a:p>
        </p:txBody>
      </p:sp>
      <p:sp>
        <p:nvSpPr>
          <p:cNvPr id="4" name="灯片编号占位符 3"/>
          <p:cNvSpPr>
            <a:spLocks noGrp="1"/>
          </p:cNvSpPr>
          <p:nvPr>
            <p:ph type="sldNum" sz="quarter" idx="4"/>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fld id="{1A3B10C1-600B-4A07-8335-52CB4ECD4A9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851150" y="1628775"/>
            <a:ext cx="2930525" cy="755650"/>
          </a:xfrm>
          <a:prstGeom prst="rect">
            <a:avLst/>
          </a:prstGeom>
          <a:noFill/>
        </p:spPr>
        <p:txBody>
          <a:bodyPr>
            <a:spAutoFit/>
          </a:bodyPr>
          <a:lstStyle/>
          <a:p>
            <a:pPr marL="0" marR="0" lvl="0" indent="0" algn="ctr" defTabSz="914400" rtl="0" eaLnBrk="1" fontAlgn="auto" latinLnBrk="0" hangingPunct="1">
              <a:lnSpc>
                <a:spcPct val="120000"/>
              </a:lnSpc>
              <a:spcBef>
                <a:spcPts val="0"/>
              </a:spcBef>
              <a:spcAft>
                <a:spcPts val="0"/>
              </a:spcAft>
              <a:buClrTx/>
              <a:buSzTx/>
              <a:buFont typeface="Arial" panose="020B0604020202020204" pitchFamily="34" charset="0"/>
              <a:buNone/>
              <a:defRPr/>
            </a:pPr>
            <a:r>
              <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rPr>
              <a:t> </a:t>
            </a:r>
            <a:endParaRPr kumimoji="0" lang="en-US" altLang="zh-CN" sz="3600" b="1" i="0" u="none" strike="noStrike" kern="0" cap="none" spc="30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ea"/>
              <a:sym typeface="+mn-ea"/>
            </a:endParaRPr>
          </a:p>
        </p:txBody>
      </p:sp>
      <p:sp>
        <p:nvSpPr>
          <p:cNvPr id="20483" name="TextBox 3"/>
          <p:cNvSpPr txBox="1"/>
          <p:nvPr/>
        </p:nvSpPr>
        <p:spPr>
          <a:xfrm>
            <a:off x="467678" y="1054100"/>
            <a:ext cx="8207375" cy="149415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lnSpc>
                <a:spcPct val="120000"/>
              </a:lnSpc>
              <a:spcBef>
                <a:spcPct val="0"/>
              </a:spcBef>
              <a:buNone/>
            </a:pPr>
            <a:r>
              <a:rPr lang="zh-CN" altLang="en-US" sz="2800" b="1" dirty="0">
                <a:solidFill>
                  <a:srgbClr val="0070C0"/>
                </a:solidFill>
                <a:latin typeface="微软雅黑" panose="020B0503020204020204" pitchFamily="34" charset="-122"/>
                <a:ea typeface="微软雅黑" panose="020B0503020204020204" pitchFamily="34" charset="-122"/>
              </a:rPr>
              <a:t>经济学视野下的</a:t>
            </a:r>
            <a:endParaRPr lang="zh-CN" altLang="en-US" sz="4800" b="1" dirty="0">
              <a:solidFill>
                <a:srgbClr val="0070C0"/>
              </a:solidFill>
              <a:latin typeface="微软雅黑" panose="020B0503020204020204" pitchFamily="34" charset="-122"/>
              <a:ea typeface="微软雅黑" panose="020B0503020204020204" pitchFamily="34" charset="-122"/>
            </a:endParaRPr>
          </a:p>
          <a:p>
            <a:pPr marL="0" lvl="0" indent="0" algn="ctr" eaLnBrk="1" hangingPunct="1">
              <a:lnSpc>
                <a:spcPct val="120000"/>
              </a:lnSpc>
              <a:spcBef>
                <a:spcPct val="0"/>
              </a:spcBef>
              <a:buNone/>
            </a:pPr>
            <a:r>
              <a:rPr lang="zh-CN" altLang="en-US" sz="4800" dirty="0">
                <a:solidFill>
                  <a:srgbClr val="FF0000"/>
                </a:solidFill>
                <a:latin typeface="华文新魏" panose="02010800040101010101" pitchFamily="2" charset="-122"/>
                <a:ea typeface="华文新魏" panose="02010800040101010101" pitchFamily="2" charset="-122"/>
                <a:sym typeface="+mn-ea"/>
              </a:rPr>
              <a:t>生活社会世界与人生</a:t>
            </a:r>
            <a:endParaRPr lang="en-US" altLang="zh-CN" sz="4800" b="1" dirty="0">
              <a:solidFill>
                <a:srgbClr val="0070C0"/>
              </a:solidFill>
              <a:latin typeface="微软雅黑" panose="020B0503020204020204" pitchFamily="34" charset="-122"/>
              <a:ea typeface="微软雅黑" panose="020B0503020204020204" pitchFamily="34" charset="-122"/>
            </a:endParaRPr>
          </a:p>
        </p:txBody>
      </p:sp>
      <p:sp>
        <p:nvSpPr>
          <p:cNvPr id="20484" name="灯片编号占位符 1"/>
          <p:cNvSpPr txBox="1">
            <a:spLocks noGrp="1"/>
          </p:cNvSpPr>
          <p:nvPr>
            <p:ph type="sldNum" sz="quarter" idx="4"/>
          </p:nvPr>
        </p:nvSpPr>
        <p:spPr>
          <a:xfrm>
            <a:off x="7015163" y="5675313"/>
            <a:ext cx="2133600" cy="274637"/>
          </a:xfrm>
        </p:spPr>
        <p:txBody>
          <a:bodyPr/>
          <a:lstStyle/>
          <a:p>
            <a:pPr marL="0" indent="0" algn="ctr">
              <a:spcBef>
                <a:spcPct val="0"/>
              </a:spcBef>
              <a:buNone/>
            </a:pPr>
            <a:fld id="{9A0DB2DC-4C9A-4742-B13C-FB6460FD3503}" type="slidenum">
              <a:rPr lang="en-US" altLang="en-US" sz="1200" dirty="0">
                <a:solidFill>
                  <a:schemeClr val="bg1"/>
                </a:solidFill>
                <a:latin typeface="Times New Roman" panose="02020603050405020304" pitchFamily="18" charset="0"/>
                <a:ea typeface="宋体" panose="02010600030101010101" pitchFamily="2" charset="-122"/>
                <a:cs typeface="+mn-cs"/>
              </a:rPr>
            </a:fld>
            <a:endParaRPr lang="en-US" altLang="en-US" sz="1200" dirty="0">
              <a:solidFill>
                <a:schemeClr val="bg1"/>
              </a:solidFill>
              <a:latin typeface="Times New Roman" panose="02020603050405020304" pitchFamily="18" charset="0"/>
              <a:ea typeface="宋体" panose="02010600030101010101" pitchFamily="2" charset="-122"/>
              <a:cs typeface="+mn-cs"/>
            </a:endParaRPr>
          </a:p>
        </p:txBody>
      </p:sp>
      <p:sp>
        <p:nvSpPr>
          <p:cNvPr id="5" name="矩形 4"/>
          <p:cNvSpPr/>
          <p:nvPr/>
        </p:nvSpPr>
        <p:spPr>
          <a:xfrm>
            <a:off x="0" y="5732463"/>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2" name="图片 1"/>
          <p:cNvPicPr>
            <a:picLocks noChangeAspect="1"/>
          </p:cNvPicPr>
          <p:nvPr/>
        </p:nvPicPr>
        <p:blipFill>
          <a:blip r:embed="rId1"/>
          <a:stretch>
            <a:fillRect/>
          </a:stretch>
        </p:blipFill>
        <p:spPr>
          <a:xfrm>
            <a:off x="805180" y="2966085"/>
            <a:ext cx="3849370" cy="2566670"/>
          </a:xfrm>
          <a:prstGeom prst="rect">
            <a:avLst/>
          </a:prstGeom>
        </p:spPr>
      </p:pic>
      <p:sp>
        <p:nvSpPr>
          <p:cNvPr id="4" name="文本框 3"/>
          <p:cNvSpPr txBox="1"/>
          <p:nvPr/>
        </p:nvSpPr>
        <p:spPr>
          <a:xfrm>
            <a:off x="4804410" y="3049270"/>
            <a:ext cx="3870960" cy="2399665"/>
          </a:xfrm>
          <a:prstGeom prst="rect">
            <a:avLst/>
          </a:prstGeom>
          <a:noFill/>
        </p:spPr>
        <p:txBody>
          <a:bodyPr wrap="square" rtlCol="0" anchor="t">
            <a:spAutoFit/>
          </a:bodyPr>
          <a:p>
            <a:r>
              <a:rPr lang="zh-CN" altLang="en-US" dirty="0">
                <a:latin typeface="+mn-lt"/>
                <a:ea typeface="宋体" panose="02010600030101010101" pitchFamily="2" charset="-122"/>
                <a:sym typeface="+mn-ea"/>
              </a:rPr>
              <a:t>免费模式可以持久吗？ </a:t>
            </a:r>
            <a:r>
              <a:rPr lang="en-US" altLang="zh-CN" dirty="0">
                <a:latin typeface="+mn-lt"/>
                <a:ea typeface="宋体" panose="02010600030101010101" pitchFamily="2" charset="-122"/>
                <a:sym typeface="+mn-ea"/>
              </a:rPr>
              <a:t>Ofo</a:t>
            </a:r>
            <a:r>
              <a:rPr lang="zh-CN" altLang="en-US" dirty="0">
                <a:latin typeface="+mn-lt"/>
                <a:ea typeface="宋体" panose="02010600030101010101" pitchFamily="2" charset="-122"/>
                <a:sym typeface="+mn-ea"/>
              </a:rPr>
              <a:t>的故事</a:t>
            </a:r>
            <a:r>
              <a:rPr lang="zh-CN" altLang="en-US">
                <a:solidFill>
                  <a:srgbClr val="FF0000"/>
                </a:solidFill>
              </a:rPr>
              <a:t>2018-12-20</a:t>
            </a:r>
            <a:r>
              <a:rPr lang="zh-CN" altLang="en-US"/>
              <a:t>：</a:t>
            </a:r>
            <a:r>
              <a:rPr lang="zh-CN" altLang="en-US" sz="2400">
                <a:sym typeface="+mn-ea"/>
              </a:rPr>
              <a:t>退押金</a:t>
            </a:r>
            <a:r>
              <a:rPr lang="zh-CN" altLang="en-US" sz="2400"/>
              <a:t>人数已经突破 1000 万，高达 19 亿的待退押金</a:t>
            </a:r>
            <a:endParaRPr lang="zh-CN" altLang="en-US" sz="2400"/>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1049338" y="101600"/>
            <a:ext cx="8094662" cy="860425"/>
          </a:xfrm>
        </p:spPr>
        <p:txBody>
          <a:bodyPr vert="horz" wrap="none" lIns="91440" tIns="45720" rIns="91440" bIns="45720" anchor="ctr"/>
          <a:lstStyle/>
          <a:p>
            <a:r>
              <a:rPr lang="zh-CN" altLang="en-US" dirty="0">
                <a:ea typeface="宋体" panose="02010600030101010101" pitchFamily="2" charset="-122"/>
              </a:rPr>
              <a:t>生活中的经济学 </a:t>
            </a:r>
            <a:endParaRPr lang="zh-CN" altLang="en-US" dirty="0">
              <a:ea typeface="宋体" panose="02010600030101010101" pitchFamily="2" charset="-122"/>
            </a:endParaRPr>
          </a:p>
        </p:txBody>
      </p:sp>
      <p:sp>
        <p:nvSpPr>
          <p:cNvPr id="25603" name="内容占位符 2"/>
          <p:cNvSpPr>
            <a:spLocks noGrp="1"/>
          </p:cNvSpPr>
          <p:nvPr>
            <p:ph idx="1"/>
          </p:nvPr>
        </p:nvSpPr>
        <p:spPr>
          <a:xfrm>
            <a:off x="278130" y="1025525"/>
            <a:ext cx="5345430" cy="5422900"/>
          </a:xfrm>
        </p:spPr>
        <p:txBody>
          <a:bodyPr vert="horz" wrap="square" lIns="91440" tIns="45720" rIns="91440" bIns="45720" anchor="t"/>
          <a:lstStyle/>
          <a:p>
            <a:r>
              <a:rPr lang="zh-CN" altLang="en-US" sz="2400" dirty="0">
                <a:ea typeface="宋体" panose="02010600030101010101" pitchFamily="2" charset="-122"/>
                <a:sym typeface="+mn-ea"/>
              </a:rPr>
              <a:t>中国人为什么喜欢网上购物？</a:t>
            </a:r>
            <a:endParaRPr lang="zh-CN" altLang="en-US" sz="2400" dirty="0">
              <a:ea typeface="宋体" panose="02010600030101010101" pitchFamily="2" charset="-122"/>
              <a:sym typeface="+mn-ea"/>
            </a:endParaRPr>
          </a:p>
          <a:p>
            <a:endParaRPr lang="zh-CN" altLang="en-US" sz="2400" dirty="0">
              <a:latin typeface="+mn-lt"/>
              <a:ea typeface="宋体" panose="02010600030101010101" pitchFamily="2" charset="-122"/>
              <a:cs typeface="+mn-cs"/>
              <a:sym typeface="+mn-ea"/>
            </a:endParaRPr>
          </a:p>
          <a:p>
            <a:r>
              <a:rPr lang="zh-CN" altLang="en-US" sz="2400" dirty="0">
                <a:latin typeface="+mn-lt"/>
                <a:ea typeface="宋体" panose="02010600030101010101" pitchFamily="2" charset="-122"/>
                <a:cs typeface="+mn-cs"/>
              </a:rPr>
              <a:t>为什么对于人类生存至关重要的水价值很低，而对人类生存可有可无的钻石则有很高的价值</a:t>
            </a:r>
            <a:r>
              <a:rPr lang="en-US" altLang="zh-CN" sz="2400" dirty="0">
                <a:latin typeface="+mn-lt"/>
                <a:ea typeface="宋体" panose="02010600030101010101" pitchFamily="2" charset="-122"/>
                <a:cs typeface="+mn-cs"/>
              </a:rPr>
              <a:t>? </a:t>
            </a:r>
            <a:endParaRPr lang="en-US" altLang="zh-CN" sz="2400" dirty="0">
              <a:latin typeface="+mn-lt"/>
              <a:ea typeface="宋体" panose="02010600030101010101" pitchFamily="2" charset="-122"/>
              <a:cs typeface="+mn-cs"/>
            </a:endParaRPr>
          </a:p>
          <a:p>
            <a:endParaRPr lang="en-US" altLang="zh-CN" sz="2400" dirty="0">
              <a:latin typeface="+mn-lt"/>
              <a:ea typeface="宋体" panose="02010600030101010101" pitchFamily="2" charset="-122"/>
              <a:cs typeface="+mn-cs"/>
            </a:endParaRPr>
          </a:p>
          <a:p>
            <a:r>
              <a:rPr lang="zh-CN" altLang="en-US" sz="2400" dirty="0">
                <a:latin typeface="+mn-lt"/>
                <a:ea typeface="宋体" panose="02010600030101010101" pitchFamily="2" charset="-122"/>
                <a:cs typeface="+mn-cs"/>
              </a:rPr>
              <a:t>许多中国人为什么喜欢操办酒席</a:t>
            </a:r>
            <a:r>
              <a:rPr lang="en-US" altLang="zh-CN" sz="2400" dirty="0">
                <a:latin typeface="+mn-lt"/>
                <a:ea typeface="宋体" panose="02010600030101010101" pitchFamily="2" charset="-122"/>
                <a:cs typeface="+mn-cs"/>
              </a:rPr>
              <a:t>【</a:t>
            </a:r>
            <a:r>
              <a:rPr lang="zh-CN" altLang="en-US" sz="2400" dirty="0">
                <a:latin typeface="+mn-lt"/>
                <a:ea typeface="宋体" panose="02010600030101010101" pitchFamily="2" charset="-122"/>
                <a:cs typeface="+mn-cs"/>
              </a:rPr>
              <a:t>农村、小县城尤甚</a:t>
            </a:r>
            <a:r>
              <a:rPr lang="en-US" altLang="zh-CN" sz="2400" dirty="0">
                <a:latin typeface="+mn-lt"/>
                <a:ea typeface="宋体" panose="02010600030101010101" pitchFamily="2" charset="-122"/>
                <a:cs typeface="+mn-cs"/>
              </a:rPr>
              <a:t>】</a:t>
            </a:r>
            <a:endParaRPr lang="en-US" altLang="zh-CN" sz="2400" dirty="0">
              <a:latin typeface="+mn-lt"/>
              <a:ea typeface="宋体" panose="02010600030101010101" pitchFamily="2" charset="-122"/>
              <a:cs typeface="+mn-cs"/>
            </a:endParaRPr>
          </a:p>
          <a:p>
            <a:r>
              <a:rPr lang="zh-CN" altLang="en-US" sz="2800" dirty="0">
                <a:latin typeface="+mn-lt"/>
                <a:ea typeface="宋体" panose="02010600030101010101" pitchFamily="2" charset="-122"/>
                <a:cs typeface="+mn-cs"/>
              </a:rPr>
              <a:t>马太效应与俱乐部收敛是怎么回事？</a:t>
            </a:r>
            <a:endParaRPr lang="en-US" altLang="zh-CN" sz="2800" dirty="0">
              <a:latin typeface="+mn-lt"/>
              <a:ea typeface="宋体" panose="02010600030101010101" pitchFamily="2" charset="-122"/>
              <a:cs typeface="+mn-cs"/>
            </a:endParaRPr>
          </a:p>
          <a:p>
            <a:r>
              <a:rPr lang="zh-CN" altLang="en-US" sz="2800" dirty="0">
                <a:latin typeface="+mn-lt"/>
                <a:ea typeface="宋体" panose="02010600030101010101" pitchFamily="2" charset="-122"/>
                <a:cs typeface="+mn-cs"/>
              </a:rPr>
              <a:t>反腐如何有效？怎样才能让人们不敢、不想腐败？</a:t>
            </a:r>
            <a:endParaRPr lang="zh-CN" altLang="en-US" sz="2800" dirty="0">
              <a:latin typeface="+mn-lt"/>
              <a:ea typeface="宋体" panose="02010600030101010101" pitchFamily="2" charset="-122"/>
              <a:cs typeface="+mn-cs"/>
            </a:endParaRPr>
          </a:p>
        </p:txBody>
      </p:sp>
      <p:sp>
        <p:nvSpPr>
          <p:cNvPr id="2" name="灯片编号占位符 1"/>
          <p:cNvSpPr>
            <a:spLocks noGrp="1"/>
          </p:cNvSpPr>
          <p:nvPr>
            <p:ph type="sldNum" sz="quarter" idx="4"/>
          </p:nvPr>
        </p:nvSpPr>
        <p:spPr/>
        <p:txBody>
          <a:bodyPr/>
          <a:lstStyle/>
          <a:p>
            <a:pPr marL="0" marR="0" lvl="0" indent="0" algn="ctr" defTabSz="914400" rtl="0" eaLnBrk="1" fontAlgn="base" latinLnBrk="0" hangingPunct="1">
              <a:lnSpc>
                <a:spcPct val="100000"/>
              </a:lnSpc>
              <a:spcBef>
                <a:spcPct val="0"/>
              </a:spcBef>
              <a:spcAft>
                <a:spcPct val="0"/>
              </a:spcAft>
              <a:buClrTx/>
              <a:buSzTx/>
              <a:buFontTx/>
              <a:buNone/>
              <a:defRPr/>
            </a:pPr>
            <a:fld id="{1A3B10C1-600B-4A07-8335-52CB4ECD4A9F}" type="slidenum">
              <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rPr>
            </a:fld>
            <a:endParaRPr kumimoji="0" lang="en-US" altLang="zh-CN" sz="1200" b="0" i="0" u="none" strike="noStrike" kern="1200" cap="none" spc="0" normalizeH="0" baseline="0" noProof="0">
              <a:ln>
                <a:noFill/>
              </a:ln>
              <a:solidFill>
                <a:srgbClr val="002060"/>
              </a:solidFill>
              <a:effectLst/>
              <a:uLnTx/>
              <a:uFillTx/>
              <a:latin typeface="Arial" panose="020B0604020202020204" pitchFamily="34" charset="0"/>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5623560" y="4625975"/>
            <a:ext cx="3023870" cy="1637665"/>
          </a:xfrm>
          <a:prstGeom prst="rect">
            <a:avLst/>
          </a:prstGeom>
        </p:spPr>
      </p:pic>
      <p:pic>
        <p:nvPicPr>
          <p:cNvPr id="5" name="图片 4"/>
          <p:cNvPicPr>
            <a:picLocks noChangeAspect="1"/>
          </p:cNvPicPr>
          <p:nvPr/>
        </p:nvPicPr>
        <p:blipFill>
          <a:blip r:embed="rId2"/>
          <a:stretch>
            <a:fillRect/>
          </a:stretch>
        </p:blipFill>
        <p:spPr>
          <a:xfrm>
            <a:off x="6311900" y="2762885"/>
            <a:ext cx="2668270" cy="1863090"/>
          </a:xfrm>
          <a:prstGeom prst="rect">
            <a:avLst/>
          </a:prstGeom>
        </p:spPr>
      </p:pic>
      <p:pic>
        <p:nvPicPr>
          <p:cNvPr id="6" name="图片 5"/>
          <p:cNvPicPr>
            <a:picLocks noChangeAspect="1"/>
          </p:cNvPicPr>
          <p:nvPr/>
        </p:nvPicPr>
        <p:blipFill>
          <a:blip r:embed="rId3"/>
          <a:stretch>
            <a:fillRect/>
          </a:stretch>
        </p:blipFill>
        <p:spPr>
          <a:xfrm>
            <a:off x="5492750" y="844550"/>
            <a:ext cx="2874645" cy="1918335"/>
          </a:xfrm>
          <a:prstGeom prst="rect">
            <a:avLst/>
          </a:prstGeom>
        </p:spPr>
      </p:pic>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087438" y="101600"/>
            <a:ext cx="8094662" cy="860425"/>
          </a:xfrm>
        </p:spPr>
        <p:txBody>
          <a:bodyPr vert="horz" wrap="square" lIns="91440" tIns="45720" rIns="91440" bIns="45720" anchor="t"/>
          <a:lstStyle/>
          <a:p>
            <a:pPr eaLnBrk="1" hangingPunct="1"/>
            <a:r>
              <a:rPr lang="zh-CN" altLang="en-US" dirty="0">
                <a:ea typeface="宋体" panose="02010600030101010101" pitchFamily="2" charset="-122"/>
              </a:rPr>
              <a:t>观察生活、观察社会与观察世界 </a:t>
            </a:r>
            <a:endParaRPr lang="en-US" altLang="zh-CN" dirty="0">
              <a:ea typeface="宋体" panose="02010600030101010101" pitchFamily="2" charset="-122"/>
            </a:endParaRPr>
          </a:p>
        </p:txBody>
      </p:sp>
      <p:sp>
        <p:nvSpPr>
          <p:cNvPr id="24579" name="Content Placeholder 2"/>
          <p:cNvSpPr>
            <a:spLocks noGrp="1"/>
          </p:cNvSpPr>
          <p:nvPr>
            <p:ph idx="1"/>
          </p:nvPr>
        </p:nvSpPr>
        <p:spPr>
          <a:xfrm>
            <a:off x="6661785" y="1025525"/>
            <a:ext cx="2204720" cy="5422900"/>
          </a:xfrm>
        </p:spPr>
        <p:txBody>
          <a:bodyPr vert="horz" wrap="square" lIns="91440" tIns="45720" rIns="91440" bIns="45720" anchor="t"/>
          <a:lstStyle/>
          <a:p>
            <a:pPr marL="0" indent="0" eaLnBrk="1" hangingPunct="1">
              <a:buNone/>
            </a:pPr>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eaLnBrk="1" hangingPunct="1"/>
            <a:endParaRPr lang="zh-CN" altLang="en-US" sz="2400" dirty="0">
              <a:latin typeface="+mn-lt"/>
              <a:ea typeface="宋体" panose="02010600030101010101" pitchFamily="2" charset="-122"/>
              <a:cs typeface="+mn-cs"/>
            </a:endParaRPr>
          </a:p>
          <a:p>
            <a:pPr marL="0" indent="0" eaLnBrk="1" hangingPunct="1">
              <a:buNone/>
            </a:pPr>
            <a:endParaRPr lang="en-US" altLang="zh-CN" sz="2400" dirty="0">
              <a:latin typeface="+mn-lt"/>
              <a:ea typeface="宋体" panose="02010600030101010101" pitchFamily="2" charset="-122"/>
              <a:cs typeface="+mn-cs"/>
            </a:endParaRPr>
          </a:p>
        </p:txBody>
      </p:sp>
      <p:sp>
        <p:nvSpPr>
          <p:cNvPr id="24580" name="Slide Number Placeholder 1"/>
          <p:cNvSpPr txBox="1">
            <a:spLocks noGrp="1"/>
          </p:cNvSpPr>
          <p:nvPr>
            <p:ph type="sldNum" sz="quarter" idx="4"/>
          </p:nvPr>
        </p:nvSpPr>
        <p:spPr/>
        <p:txBody>
          <a:bodyPr/>
          <a:lstStyle/>
          <a:p>
            <a:pPr marL="0" indent="0" algn="ctr" eaLnBrk="1" hangingPunct="1">
              <a:spcBef>
                <a:spcPct val="0"/>
              </a:spcBef>
              <a:buNone/>
            </a:pPr>
            <a:fld id="{9A0DB2DC-4C9A-4742-B13C-FB6460FD3503}" type="slidenum">
              <a:rPr lang="en-US" altLang="zh-CN" sz="1200" dirty="0">
                <a:solidFill>
                  <a:srgbClr val="002060"/>
                </a:solidFill>
                <a:latin typeface="+mn-lt"/>
                <a:ea typeface="宋体" panose="02010600030101010101" pitchFamily="2" charset="-122"/>
                <a:cs typeface="+mn-cs"/>
              </a:rPr>
            </a:fld>
            <a:endParaRPr lang="en-US" altLang="zh-CN" sz="1200" dirty="0">
              <a:solidFill>
                <a:srgbClr val="002060"/>
              </a:solidFill>
              <a:latin typeface="+mn-lt"/>
              <a:ea typeface="宋体" panose="02010600030101010101" pitchFamily="2" charset="-122"/>
              <a:cs typeface="+mn-cs"/>
            </a:endParaRPr>
          </a:p>
        </p:txBody>
      </p:sp>
      <p:sp>
        <p:nvSpPr>
          <p:cNvPr id="7" name="矩形 6"/>
          <p:cNvSpPr/>
          <p:nvPr/>
        </p:nvSpPr>
        <p:spPr>
          <a:xfrm>
            <a:off x="-4762" y="6167438"/>
            <a:ext cx="9144000" cy="26828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marL="342900" indent="-342900" algn="l" rtl="0" eaLnBrk="0" fontAlgn="base" hangingPunct="0">
              <a:spcBef>
                <a:spcPct val="20000"/>
              </a:spcBef>
              <a:spcAft>
                <a:spcPct val="0"/>
              </a:spcAft>
              <a:buChar char="•"/>
              <a:defRPr sz="3400">
                <a:solidFill>
                  <a:srgbClr val="005EA4"/>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3200">
                <a:solidFill>
                  <a:schemeClr val="tx1"/>
                </a:solidFill>
                <a:latin typeface="+mn-lt"/>
              </a:defRPr>
            </a:lvl2pPr>
            <a:lvl3pPr marL="1143000" indent="-228600" algn="l" rtl="0" eaLnBrk="0" fontAlgn="base" hangingPunct="0">
              <a:spcBef>
                <a:spcPct val="20000"/>
              </a:spcBef>
              <a:spcAft>
                <a:spcPct val="0"/>
              </a:spcAft>
              <a:buSzPct val="90000"/>
              <a:buChar char="•"/>
              <a:defRPr sz="2800">
                <a:solidFill>
                  <a:schemeClr val="tx1"/>
                </a:solidFill>
                <a:latin typeface="+mn-lt"/>
              </a:defRPr>
            </a:lvl3pPr>
            <a:lvl4pPr marL="1600200" indent="-228600" algn="l" rtl="0" eaLnBrk="0" fontAlgn="base" hangingPunct="0">
              <a:spcBef>
                <a:spcPct val="20000"/>
              </a:spcBef>
              <a:spcAft>
                <a:spcPct val="0"/>
              </a:spcAft>
              <a:buChar char="–"/>
              <a:defRPr sz="24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stStyle>
          <a:p>
            <a:pPr marL="0" lvl="0" indent="0" algn="ctr" eaLnBrk="1" hangingPunct="1">
              <a:spcBef>
                <a:spcPct val="0"/>
              </a:spcBef>
              <a:buNone/>
            </a:pPr>
            <a:endParaRPr lang="en-US" altLang="en-US" dirty="0">
              <a:solidFill>
                <a:srgbClr val="C00000"/>
              </a:solidFill>
            </a:endParaRPr>
          </a:p>
        </p:txBody>
      </p:sp>
      <p:pic>
        <p:nvPicPr>
          <p:cNvPr id="24582" name="图片 1" descr="timg[1]"/>
          <p:cNvPicPr>
            <a:picLocks noChangeAspect="1"/>
          </p:cNvPicPr>
          <p:nvPr/>
        </p:nvPicPr>
        <p:blipFill>
          <a:blip r:embed="rId1"/>
          <a:stretch>
            <a:fillRect/>
          </a:stretch>
        </p:blipFill>
        <p:spPr>
          <a:xfrm>
            <a:off x="2519045" y="1932305"/>
            <a:ext cx="3860800" cy="3265170"/>
          </a:xfrm>
          <a:prstGeom prst="rect">
            <a:avLst/>
          </a:prstGeom>
          <a:noFill/>
          <a:ln w="9525">
            <a:noFill/>
          </a:ln>
        </p:spPr>
      </p:pic>
      <p:pic>
        <p:nvPicPr>
          <p:cNvPr id="24583" name="图片 1"/>
          <p:cNvPicPr>
            <a:picLocks noChangeAspect="1"/>
          </p:cNvPicPr>
          <p:nvPr/>
        </p:nvPicPr>
        <p:blipFill>
          <a:blip r:embed="rId2"/>
          <a:stretch>
            <a:fillRect/>
          </a:stretch>
        </p:blipFill>
        <p:spPr>
          <a:xfrm>
            <a:off x="6658293" y="3724275"/>
            <a:ext cx="2481262" cy="2443163"/>
          </a:xfrm>
          <a:prstGeom prst="rect">
            <a:avLst/>
          </a:prstGeom>
          <a:noFill/>
          <a:ln w="9525">
            <a:noFill/>
          </a:ln>
        </p:spPr>
      </p:pic>
      <p:pic>
        <p:nvPicPr>
          <p:cNvPr id="2" name="图片 1"/>
          <p:cNvPicPr>
            <a:picLocks noChangeAspect="1"/>
          </p:cNvPicPr>
          <p:nvPr/>
        </p:nvPicPr>
        <p:blipFill>
          <a:blip r:embed="rId3"/>
          <a:stretch>
            <a:fillRect/>
          </a:stretch>
        </p:blipFill>
        <p:spPr>
          <a:xfrm>
            <a:off x="-4445" y="962025"/>
            <a:ext cx="2837815" cy="1894205"/>
          </a:xfrm>
          <a:prstGeom prst="rect">
            <a:avLst/>
          </a:prstGeom>
        </p:spPr>
      </p:pic>
      <p:pic>
        <p:nvPicPr>
          <p:cNvPr id="3" name="图片 2"/>
          <p:cNvPicPr>
            <a:picLocks noChangeAspect="1"/>
          </p:cNvPicPr>
          <p:nvPr/>
        </p:nvPicPr>
        <p:blipFill>
          <a:blip r:embed="rId4"/>
          <a:stretch>
            <a:fillRect/>
          </a:stretch>
        </p:blipFill>
        <p:spPr>
          <a:xfrm>
            <a:off x="6202680" y="962025"/>
            <a:ext cx="2874010" cy="1834515"/>
          </a:xfrm>
          <a:prstGeom prst="rect">
            <a:avLst/>
          </a:prstGeom>
        </p:spPr>
      </p:pic>
      <p:pic>
        <p:nvPicPr>
          <p:cNvPr id="4" name="图片 3"/>
          <p:cNvPicPr>
            <a:picLocks noChangeAspect="1"/>
          </p:cNvPicPr>
          <p:nvPr/>
        </p:nvPicPr>
        <p:blipFill>
          <a:blip r:embed="rId5"/>
          <a:stretch>
            <a:fillRect/>
          </a:stretch>
        </p:blipFill>
        <p:spPr>
          <a:xfrm>
            <a:off x="-4445" y="3779520"/>
            <a:ext cx="2327275" cy="2388235"/>
          </a:xfrm>
          <a:prstGeom prst="rect">
            <a:avLst/>
          </a:prstGeom>
        </p:spPr>
      </p:pic>
    </p:spTree>
  </p:cSld>
  <p:clrMapOvr>
    <a:masterClrMapping/>
  </p:clrMapOvr>
  <p:transition>
    <p:cover dir="r"/>
  </p:transition>
</p:sld>
</file>

<file path=ppt/tags/tag1.xml><?xml version="1.0" encoding="utf-8"?>
<p:tagLst xmlns:p="http://schemas.openxmlformats.org/presentationml/2006/main">
  <p:tag name="KSO_WM_TEMPLATE_TOPIC_ID" val="2869567"/>
  <p:tag name="KSO_WM_TEMPLATE_OUTLINE_ID" val="9"/>
  <p:tag name="KSO_WM_TEMPLATE_SCENE_ID" val="1"/>
  <p:tag name="KSO_WM_TEMPLATE_JOB_ID" val="9"/>
  <p:tag name="KSO_WM_TEMPLATE_TOPIC_DEFAULT" val="0"/>
</p:tagLst>
</file>

<file path=ppt/theme/theme1.xml><?xml version="1.0" encoding="utf-8"?>
<a:theme xmlns:a="http://schemas.openxmlformats.org/drawingml/2006/main" name="Text cover full text">
  <a:themeElements>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penSlide">
      <a:majorFont>
        <a:latin typeface="Sabon-Bol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Open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Open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Open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Open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Open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Open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Open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Open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Open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Open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Open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Open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hapter title">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Figur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able">
  <a:themeElements>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ase study">
  <a:themeElements>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3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3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Appendix">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Chapter content">
  <a:themeElements>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ChapterSlid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spDef>
    <a:lnDef>
      <a:spPr bwMode="auto">
        <a:xfrm>
          <a:off x="0" y="0"/>
          <a:ext cx="1" cy="1"/>
        </a:xfrm>
        <a:custGeom>
          <a:avLst/>
          <a:gdLst/>
          <a:ahLst/>
          <a:cxnLst/>
          <a:rect l="0" t="0" r="0" b="0"/>
          <a:pathLst/>
        </a:custGeom>
        <a:noFill/>
        <a:ln w="9525" cap="flat" cmpd="sng" algn="ctr">
          <a:solidFill>
            <a:schemeClr val="tx1"/>
          </a:solidFill>
          <a:prstDash val="solid"/>
          <a:round/>
          <a:headEnd type="none" w="med" len="med"/>
          <a:tailEnd type="none" w="med" len="med"/>
        </a:ln>
      </a:spPr>
      <a:bodyPr vert="horz" wrap="none" lIns="91440" tIns="45720" rIns="91440" bIns="45720" numCol="1" anchor="ctr" anchorCtr="0" compatLnSpc="1"/>
      <a:lstStyle>
        <a:defPPr marL="342900" marR="0" indent="-342900" algn="ctr" defTabSz="914400" rtl="0" eaLnBrk="1" fontAlgn="base" latinLnBrk="0" hangingPunct="1">
          <a:lnSpc>
            <a:spcPct val="100000"/>
          </a:lnSpc>
          <a:spcBef>
            <a:spcPct val="20000"/>
          </a:spcBef>
          <a:spcAft>
            <a:spcPct val="0"/>
          </a:spcAft>
          <a:buClrTx/>
          <a:buSzTx/>
          <a:buFontTx/>
          <a:buChar char="•"/>
          <a:defRPr kumimoji="0" lang="en-US" sz="3400" b="0" i="0" u="none" strike="noStrike" cap="none" normalizeH="0" baseline="0" smtClean="0">
            <a:ln>
              <a:noFill/>
            </a:ln>
            <a:solidFill>
              <a:schemeClr val="tx1"/>
            </a:solidFill>
            <a:effectLst/>
            <a:latin typeface="Arial" panose="020B0604020202020204" pitchFamily="34" charset="0"/>
          </a:defRPr>
        </a:defPPr>
      </a:lstStyle>
    </a:lnDef>
  </a:objectDefaults>
  <a:extraClrSchemeLst>
    <a:extraClrScheme>
      <a:clrScheme name="Chapter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hapterSlide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hapterSlide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hapterSlide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hapterSlide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hapterSlide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hapterSlide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hapterSlide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hapterSlide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hapterSlide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hapterSlide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hapterSlide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8040</Words>
  <Application>WPS 演示</Application>
  <PresentationFormat>全屏显示(4:3)</PresentationFormat>
  <Paragraphs>665</Paragraphs>
  <Slides>55</Slides>
  <Notes>9</Notes>
  <HiddenSlides>0</HiddenSlides>
  <MMClips>0</MMClips>
  <ScaleCrop>false</ScaleCrop>
  <HeadingPairs>
    <vt:vector size="6" baseType="variant">
      <vt:variant>
        <vt:lpstr>已用的字体</vt:lpstr>
      </vt:variant>
      <vt:variant>
        <vt:i4>16</vt:i4>
      </vt:variant>
      <vt:variant>
        <vt:lpstr>主题</vt:lpstr>
      </vt:variant>
      <vt:variant>
        <vt:i4>10</vt:i4>
      </vt:variant>
      <vt:variant>
        <vt:lpstr>幻灯片标题</vt:lpstr>
      </vt:variant>
      <vt:variant>
        <vt:i4>55</vt:i4>
      </vt:variant>
    </vt:vector>
  </HeadingPairs>
  <TitlesOfParts>
    <vt:vector size="81" baseType="lpstr">
      <vt:lpstr>Arial</vt:lpstr>
      <vt:lpstr>宋体</vt:lpstr>
      <vt:lpstr>Wingdings</vt:lpstr>
      <vt:lpstr>Sabon-Bold</vt:lpstr>
      <vt:lpstr>Arial Black</vt:lpstr>
      <vt:lpstr>Gungsuh</vt:lpstr>
      <vt:lpstr>Malgun Gothic</vt:lpstr>
      <vt:lpstr>Estrangelo Edessa</vt:lpstr>
      <vt:lpstr>楷体</vt:lpstr>
      <vt:lpstr>华文新魏</vt:lpstr>
      <vt:lpstr>Times New Roman</vt:lpstr>
      <vt:lpstr>Calibri</vt:lpstr>
      <vt:lpstr>微软雅黑</vt:lpstr>
      <vt:lpstr>Arial Unicode MS</vt:lpstr>
      <vt:lpstr>华文中宋</vt:lpstr>
      <vt:lpstr>Segoe Print</vt:lpstr>
      <vt:lpstr>Text cover full text</vt:lpstr>
      <vt:lpstr>Chapter title</vt:lpstr>
      <vt:lpstr>Chapter content</vt:lpstr>
      <vt:lpstr>Figure</vt:lpstr>
      <vt:lpstr>Table</vt:lpstr>
      <vt:lpstr>Case study</vt:lpstr>
      <vt:lpstr>Appendix</vt:lpstr>
      <vt:lpstr>1_Chapter content</vt:lpstr>
      <vt:lpstr>2_Chapter content</vt:lpstr>
      <vt:lpstr>3_Chapter content</vt:lpstr>
      <vt:lpstr>PowerPoint 演示文稿</vt:lpstr>
      <vt:lpstr>PowerPoint 演示文稿</vt:lpstr>
      <vt:lpstr>观察生活、观察社会与观察世界</vt:lpstr>
      <vt:lpstr>运用经济学思维观察和思考</vt:lpstr>
      <vt:lpstr>两难选择</vt:lpstr>
      <vt:lpstr>2020年3月9日全球股市与疫情</vt:lpstr>
      <vt:lpstr>PowerPoint 演示文稿</vt:lpstr>
      <vt:lpstr>生活中的经济学 </vt:lpstr>
      <vt:lpstr>观察生活、观察社会与观察世界 </vt:lpstr>
      <vt:lpstr>社会、世界、人生</vt:lpstr>
      <vt:lpstr>PowerPoint 演示文稿</vt:lpstr>
      <vt:lpstr>经济 （Economy）</vt:lpstr>
      <vt:lpstr>威廉·配第（William Petty，1623-1687）</vt:lpstr>
      <vt:lpstr>亚当·斯密（Adam Smith，1723—1790）</vt:lpstr>
      <vt:lpstr> 卡尔·马克思 （Karl Heinrich Marx，1818 -1883</vt:lpstr>
      <vt:lpstr>约翰·梅纳德·凯恩斯（John Maynard Keynes，1883—1946）</vt:lpstr>
      <vt:lpstr>中文：经世济民</vt:lpstr>
      <vt:lpstr>张培刚（1913-2011）</vt:lpstr>
      <vt:lpstr>一种新的思维方式 </vt:lpstr>
      <vt:lpstr>什么人需要学习经济学思维</vt:lpstr>
      <vt:lpstr>PowerPoint 演示文稿</vt:lpstr>
      <vt:lpstr> 资源是稀缺的  </vt:lpstr>
      <vt:lpstr>资源是稀缺的社会必须以有效率的方式使用它</vt:lpstr>
      <vt:lpstr>经济学的三类问题</vt:lpstr>
      <vt:lpstr>三个有用思考方式</vt:lpstr>
      <vt:lpstr>PowerPoint 演示文稿</vt:lpstr>
      <vt:lpstr>经济学的十大原理</vt:lpstr>
      <vt:lpstr>人们如何做决策, #1</vt:lpstr>
      <vt:lpstr>人们如何做决策, #1</vt:lpstr>
      <vt:lpstr>PowerPoint 演示文稿</vt:lpstr>
      <vt:lpstr>人们如何做决策, #2</vt:lpstr>
      <vt:lpstr>人们如何做决策, #3</vt:lpstr>
      <vt:lpstr>哪个套餐比较好？</vt:lpstr>
      <vt:lpstr>人们如何做决策, #4</vt:lpstr>
      <vt:lpstr> 绩效与激励：拉面馆老板的烦恼</vt:lpstr>
      <vt:lpstr>经济学的十大原理</vt:lpstr>
      <vt:lpstr>人们如何相互作用, #5</vt:lpstr>
      <vt:lpstr>人们如何相互作用, #6</vt:lpstr>
      <vt:lpstr>中国案例</vt:lpstr>
      <vt:lpstr>人们如何相互作用, #7</vt:lpstr>
      <vt:lpstr>经济学的十大原理</vt:lpstr>
      <vt:lpstr>整体经济如何运行, #8</vt:lpstr>
      <vt:lpstr>PowerPoint 演示文稿</vt:lpstr>
      <vt:lpstr>整体经济如何运行, #9</vt:lpstr>
      <vt:lpstr>整体经济如何运行, #10</vt:lpstr>
      <vt:lpstr>PowerPoint 演示文稿</vt:lpstr>
      <vt:lpstr>PowerPoint 演示文稿</vt:lpstr>
      <vt:lpstr>PowerPoint 演示文稿</vt:lpstr>
      <vt:lpstr>经济学思维的作用</vt:lpstr>
      <vt:lpstr>PowerPoint 演示文稿</vt:lpstr>
      <vt:lpstr>经济学思维的作用</vt:lpstr>
      <vt:lpstr>理解中国改革开放40年与建国70年</vt:lpstr>
      <vt:lpstr>PowerPoint 演示文稿</vt:lpstr>
      <vt:lpstr>案例：乡村为什么总是贫穷？</vt:lpstr>
      <vt:lpstr>PowerPoint 演示文稿</vt:lpstr>
    </vt:vector>
  </TitlesOfParts>
  <Company>Eastern Illinois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ECONOMICS</dc:title>
  <dc:creator>Andreea Chiritescu</dc:creator>
  <cp:lastModifiedBy>张建华@经济Huster</cp:lastModifiedBy>
  <cp:revision>766</cp:revision>
  <dcterms:created xsi:type="dcterms:W3CDTF">2006-11-30T14:59:00Z</dcterms:created>
  <dcterms:modified xsi:type="dcterms:W3CDTF">2020-03-19T06:45:44Z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2052-11.1.0.9440</vt:lpwstr>
  </property>
</Properties>
</file>